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presentationml.notesSlide+xml" PartName="/ppt/notesSlides/notesSlide93.xml"/>
  <Override ContentType="application/vnd.openxmlformats-officedocument.presentationml.notesSlide+xml" PartName="/ppt/notesSlides/notesSlide94.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y="6858000" cx="12192000"/>
  <p:notesSz cx="6858000" cy="9144000"/>
  <p:embeddedFontLst>
    <p:embeddedFont>
      <p:font typeface="Quattrocento Sans"/>
      <p:regular r:id="rId100"/>
      <p:bold r:id="rId101"/>
      <p:italic r:id="rId102"/>
      <p:boldItalic r:id="rId103"/>
    </p:embeddedFont>
    <p:embeddedFont>
      <p:font typeface="Open Sans"/>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OpenSans-boldItalic.fntdata"/><Relationship Id="rId106" Type="http://schemas.openxmlformats.org/officeDocument/2006/relationships/font" Target="fonts/OpenSans-italic.fntdata"/><Relationship Id="rId105" Type="http://schemas.openxmlformats.org/officeDocument/2006/relationships/font" Target="fonts/OpenSans-bold.fntdata"/><Relationship Id="rId104" Type="http://schemas.openxmlformats.org/officeDocument/2006/relationships/font" Target="fonts/OpenSans-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QuattrocentoSans-boldItalic.fntdata"/><Relationship Id="rId102" Type="http://schemas.openxmlformats.org/officeDocument/2006/relationships/font" Target="fonts/QuattrocentoSans-italic.fntdata"/><Relationship Id="rId101" Type="http://schemas.openxmlformats.org/officeDocument/2006/relationships/font" Target="fonts/QuattrocentoSans-bold.fntdata"/><Relationship Id="rId100" Type="http://schemas.openxmlformats.org/officeDocument/2006/relationships/font" Target="fonts/QuattrocentoSans-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sz="1200">
                <a:solidFill>
                  <a:schemeClr val="dk1"/>
                </a:solidFill>
                <a:latin typeface="Calibri"/>
                <a:ea typeface="Calibri"/>
                <a:cs typeface="Calibri"/>
                <a:sym typeface="Calibri"/>
              </a:rPr>
              <a:t>Key message:</a:t>
            </a:r>
            <a:endParaRPr/>
          </a:p>
          <a:p>
            <a:pPr indent="0" lvl="0" marL="0" rtl="0" algn="l">
              <a:spcBef>
                <a:spcPts val="0"/>
              </a:spcBef>
              <a:spcAft>
                <a:spcPts val="0"/>
              </a:spcAft>
              <a:buNone/>
            </a:pPr>
            <a:r>
              <a:rPr b="0" lang="en-IN" sz="1200">
                <a:solidFill>
                  <a:schemeClr val="dk1"/>
                </a:solidFill>
                <a:latin typeface="Calibri"/>
                <a:ea typeface="Calibri"/>
                <a:cs typeface="Calibri"/>
                <a:sym typeface="Calibri"/>
              </a:rPr>
              <a:t>There are several capabilities that differentiate Power BI from other offerings in the market.</a:t>
            </a:r>
            <a:endParaRPr/>
          </a:p>
          <a:p>
            <a:pPr indent="0" lvl="0" marL="0" rtl="0" algn="l">
              <a:spcBef>
                <a:spcPts val="0"/>
              </a:spcBef>
              <a:spcAft>
                <a:spcPts val="0"/>
              </a:spcAft>
              <a:buNone/>
            </a:pPr>
            <a:r>
              <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1" lang="en-IN" sz="1200">
                <a:solidFill>
                  <a:schemeClr val="dk1"/>
                </a:solidFill>
                <a:latin typeface="Calibri"/>
                <a:ea typeface="Calibri"/>
                <a:cs typeface="Calibri"/>
                <a:sym typeface="Calibri"/>
              </a:rPr>
              <a:t>Talking points:</a:t>
            </a:r>
            <a:endParaRPr b="1"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Calibri"/>
              <a:buNone/>
            </a:pPr>
            <a:r>
              <a:rPr lang="en-IN" sz="1200">
                <a:solidFill>
                  <a:srgbClr val="000000"/>
                </a:solidFill>
                <a:latin typeface="Calibri"/>
                <a:ea typeface="Calibri"/>
                <a:cs typeface="Calibri"/>
                <a:sym typeface="Calibri"/>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sz="3200">
              <a:solidFill>
                <a:srgbClr val="000000"/>
              </a:solidFill>
            </a:endParaRPr>
          </a:p>
          <a:p>
            <a:pPr indent="0" lvl="0" marL="0" rtl="0" algn="l">
              <a:spcBef>
                <a:spcPts val="0"/>
              </a:spcBef>
              <a:spcAft>
                <a:spcPts val="0"/>
              </a:spcAft>
              <a:buNone/>
            </a:pPr>
            <a:r>
              <a:rPr lang="en-IN" sz="1200">
                <a:solidFill>
                  <a:srgbClr val="000000"/>
                </a:solidFill>
                <a:latin typeface="Calibri"/>
                <a:ea typeface="Calibri"/>
                <a:cs typeface="Calibri"/>
                <a:sym typeface="Calibri"/>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sz="32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2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IN" sz="1200">
                <a:solidFill>
                  <a:schemeClr val="dk1"/>
                </a:solidFill>
                <a:latin typeface="Calibri"/>
                <a:ea typeface="Calibri"/>
                <a:cs typeface="Calibri"/>
                <a:sym typeface="Calibri"/>
              </a:rPr>
              <a:t>There are several capabilities that are unique to Power BI – these include: </a:t>
            </a:r>
            <a:endParaRPr b="1" sz="3200">
              <a:solidFill>
                <a:schemeClr val="dk1"/>
              </a:solidFill>
              <a:latin typeface="Quattrocento Sans"/>
              <a:ea typeface="Quattrocento Sans"/>
              <a:cs typeface="Quattrocento Sans"/>
              <a:sym typeface="Quattrocento Sans"/>
            </a:endParaRPr>
          </a:p>
          <a:p>
            <a:pPr indent="-457200" lvl="0" marL="457200" rtl="0" algn="l">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Pre-built dashboards and reports for popular SaaS solutions such as Marketo, Salesforce, GitHub, ZenDesk, Dynamics CRM, and many others</a:t>
            </a:r>
            <a:endParaRPr sz="3200">
              <a:solidFill>
                <a:schemeClr val="dk1"/>
              </a:solidFill>
              <a:latin typeface="Quattrocento Sans"/>
              <a:ea typeface="Quattrocento Sans"/>
              <a:cs typeface="Quattrocento Sans"/>
              <a:sym typeface="Quattrocento Sans"/>
            </a:endParaRPr>
          </a:p>
          <a:p>
            <a:pPr indent="-457200" lvl="0" marL="457200" rtl="0" algn="l">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Dashboards and visualizations that support real-time updates</a:t>
            </a:r>
            <a:endParaRPr sz="3200">
              <a:solidFill>
                <a:schemeClr val="dk1"/>
              </a:solidFill>
              <a:latin typeface="Quattrocento Sans"/>
              <a:ea typeface="Quattrocento Sans"/>
              <a:cs typeface="Quattrocento Sans"/>
              <a:sym typeface="Quattrocento Sans"/>
            </a:endParaRPr>
          </a:p>
          <a:p>
            <a:pPr indent="-457200" lvl="0" marL="457200" marR="0" rtl="0" algn="l">
              <a:lnSpc>
                <a:spcPct val="100000"/>
              </a:lnSpc>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Secure, live connection to on-premises data sources to drive insight across the entire range of organizational information (Analysis Services, Azure S</a:t>
            </a:r>
            <a:r>
              <a:rPr lang="en-IN" sz="3200">
                <a:solidFill>
                  <a:schemeClr val="dk2"/>
                </a:solidFill>
                <a:latin typeface="Calibri"/>
                <a:ea typeface="Calibri"/>
                <a:cs typeface="Calibri"/>
                <a:sym typeface="Calibri"/>
              </a:rPr>
              <a:t>QL Database, SQL Database Auditing, Azure SQL Data Warehouse)</a:t>
            </a:r>
            <a:endParaRPr/>
          </a:p>
          <a:p>
            <a:pPr indent="-457200" lvl="0" marL="457200" marR="0" rtl="0" algn="l">
              <a:lnSpc>
                <a:spcPct val="100000"/>
              </a:lnSpc>
              <a:spcBef>
                <a:spcPts val="0"/>
              </a:spcBef>
              <a:spcAft>
                <a:spcPts val="0"/>
              </a:spcAft>
              <a:buClr>
                <a:schemeClr val="dk2"/>
              </a:buClr>
              <a:buSzPts val="3200"/>
              <a:buFont typeface="Arial"/>
              <a:buChar char="•"/>
            </a:pPr>
            <a:r>
              <a:rPr lang="en-IN" sz="3200">
                <a:solidFill>
                  <a:schemeClr val="dk2"/>
                </a:solidFill>
                <a:latin typeface="Calibri"/>
                <a:ea typeface="Calibri"/>
                <a:cs typeface="Calibri"/>
                <a:sym typeface="Calibri"/>
              </a:rPr>
              <a:t>Automated scheduled refresh to keep your Power BI data in sync with on premises data sources</a:t>
            </a:r>
            <a:endParaRPr sz="3200">
              <a:solidFill>
                <a:schemeClr val="dk1"/>
              </a:solidFill>
              <a:latin typeface="Quattrocento Sans"/>
              <a:ea typeface="Quattrocento Sans"/>
              <a:cs typeface="Quattrocento Sans"/>
              <a:sym typeface="Quattrocento Sans"/>
            </a:endParaRPr>
          </a:p>
          <a:p>
            <a:pPr indent="-457200" lvl="0" marL="457200" rtl="0" algn="l">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Native mobile applications for keeping users connected on the go</a:t>
            </a:r>
            <a:endParaRPr sz="3200">
              <a:solidFill>
                <a:schemeClr val="dk1"/>
              </a:solidFill>
              <a:latin typeface="Quattrocento Sans"/>
              <a:ea typeface="Quattrocento Sans"/>
              <a:cs typeface="Quattrocento Sans"/>
              <a:sym typeface="Quattrocento Sans"/>
            </a:endParaRPr>
          </a:p>
          <a:p>
            <a:pPr indent="-457200" lvl="0" marL="457200" rtl="0" algn="l">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Easy integration with other Microsoft offerings, from Excel to Azure services</a:t>
            </a:r>
            <a:endParaRPr sz="3200">
              <a:solidFill>
                <a:schemeClr val="dk1"/>
              </a:solidFill>
              <a:latin typeface="Quattrocento Sans"/>
              <a:ea typeface="Quattrocento Sans"/>
              <a:cs typeface="Quattrocento Sans"/>
              <a:sym typeface="Quattrocento Sans"/>
            </a:endParaRPr>
          </a:p>
          <a:p>
            <a:pPr indent="-457200" lvl="0" marL="457200" rtl="0" algn="l">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Intuitive data exploration, which enables users to ask questions of their data in plain English</a:t>
            </a:r>
            <a:endParaRPr sz="32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200"/>
          </a:p>
          <a:p>
            <a:pPr indent="0" lvl="0" marL="0" rtl="0" algn="l">
              <a:spcBef>
                <a:spcPts val="0"/>
              </a:spcBef>
              <a:spcAft>
                <a:spcPts val="0"/>
              </a:spcAft>
              <a:buNone/>
            </a:pPr>
            <a:r>
              <a:rPr lang="en-IN" sz="1200">
                <a:solidFill>
                  <a:srgbClr val="FFFFFF"/>
                </a:solidFill>
                <a:latin typeface="Calibri"/>
                <a:ea typeface="Calibri"/>
                <a:cs typeface="Calibri"/>
                <a:sym typeface="Calibri"/>
              </a:rPr>
              <a:t>To summarize, Power BI is a SaaS offering that enables anyone to easily connect to their data, create live operational dashboards and explore data via interactive visualizations</a:t>
            </a:r>
            <a:endParaRPr/>
          </a:p>
        </p:txBody>
      </p:sp>
      <p:sp>
        <p:nvSpPr>
          <p:cNvPr id="201" name="Google Shape;20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solidFill>
                  <a:srgbClr val="000000"/>
                </a:solidFill>
              </a:rPr>
              <a:t>‹#›</a:t>
            </a:fld>
            <a:endParaRPr>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There is more….</a:t>
            </a:r>
            <a:endParaRPr/>
          </a:p>
          <a:p>
            <a:pPr indent="-152400" lvl="0" marL="228600" rtl="0" algn="l">
              <a:spcBef>
                <a:spcPts val="0"/>
              </a:spcBef>
              <a:spcAft>
                <a:spcPts val="0"/>
              </a:spcAft>
              <a:buClr>
                <a:schemeClr val="dk1"/>
              </a:buClr>
              <a:buSzPts val="1200"/>
              <a:buFont typeface="Calibri"/>
              <a:buNone/>
            </a:pPr>
            <a:r>
              <a:t/>
            </a:r>
            <a:endParaRPr b="1"/>
          </a:p>
          <a:p>
            <a:pPr indent="0" lvl="0" marL="0" rtl="0" algn="l">
              <a:spcBef>
                <a:spcPts val="0"/>
              </a:spcBef>
              <a:spcAft>
                <a:spcPts val="0"/>
              </a:spcAft>
              <a:buClr>
                <a:schemeClr val="dk1"/>
              </a:buClr>
              <a:buSzPts val="1200"/>
              <a:buFont typeface="Arial"/>
              <a:buNone/>
            </a:pPr>
            <a:r>
              <a:rPr b="1" lang="en-IN"/>
              <a:t>3. Power BI Desktop </a:t>
            </a:r>
            <a:r>
              <a:rPr lang="en-IN"/>
              <a:t>is a visual data exploration tool that enables you to analyze data and create stunning reports. With Power BI Desktop, you are able to:</a:t>
            </a:r>
            <a:endParaRPr/>
          </a:p>
          <a:p>
            <a:pPr indent="-171450" lvl="1" marL="628650" rtl="0" algn="l">
              <a:spcBef>
                <a:spcPts val="0"/>
              </a:spcBef>
              <a:spcAft>
                <a:spcPts val="0"/>
              </a:spcAft>
              <a:buClr>
                <a:schemeClr val="dk2"/>
              </a:buClr>
              <a:buSzPts val="1200"/>
              <a:buFont typeface="Arial"/>
              <a:buChar char="•"/>
            </a:pPr>
            <a:r>
              <a:rPr lang="en-IN" sz="1200">
                <a:solidFill>
                  <a:schemeClr val="dk2"/>
                </a:solidFill>
              </a:rPr>
              <a:t>Acquire and </a:t>
            </a:r>
            <a:r>
              <a:rPr i="1" lang="en-IN" sz="1200">
                <a:solidFill>
                  <a:schemeClr val="dk2"/>
                </a:solidFill>
              </a:rPr>
              <a:t>prepare</a:t>
            </a:r>
            <a:r>
              <a:rPr lang="en-IN" sz="1200">
                <a:solidFill>
                  <a:schemeClr val="dk2"/>
                </a:solidFill>
              </a:rPr>
              <a:t> data using extensive query capabilities</a:t>
            </a:r>
            <a:endParaRPr/>
          </a:p>
          <a:p>
            <a:pPr indent="-171450" lvl="1" marL="628650" rtl="0" algn="l">
              <a:spcBef>
                <a:spcPts val="0"/>
              </a:spcBef>
              <a:spcAft>
                <a:spcPts val="0"/>
              </a:spcAft>
              <a:buClr>
                <a:schemeClr val="dk2"/>
              </a:buClr>
              <a:buSzPts val="1200"/>
              <a:buFont typeface="Arial"/>
              <a:buChar char="•"/>
            </a:pPr>
            <a:r>
              <a:rPr lang="en-IN" sz="1200">
                <a:solidFill>
                  <a:schemeClr val="dk2"/>
                </a:solidFill>
              </a:rPr>
              <a:t>Manipulation and consolidation of multiple data sources is performed in Power BI Desktop – this enables Power BI service users to use data from multiple sources in a single report</a:t>
            </a:r>
            <a:endParaRPr sz="1200">
              <a:solidFill>
                <a:schemeClr val="dk2"/>
              </a:solidFill>
            </a:endParaRPr>
          </a:p>
          <a:p>
            <a:pPr indent="-171450" lvl="1" marL="628650" marR="0" rtl="0" algn="l">
              <a:lnSpc>
                <a:spcPct val="100000"/>
              </a:lnSpc>
              <a:spcBef>
                <a:spcPts val="0"/>
              </a:spcBef>
              <a:spcAft>
                <a:spcPts val="0"/>
              </a:spcAft>
              <a:buClr>
                <a:schemeClr val="dk1"/>
              </a:buClr>
              <a:buSzPts val="1200"/>
              <a:buFont typeface="Arial"/>
              <a:buChar char="•"/>
            </a:pPr>
            <a:r>
              <a:rPr lang="en-IN" sz="1200"/>
              <a:t>Establish data structure, then transform and analyze data</a:t>
            </a:r>
            <a:endParaRPr sz="1200">
              <a:solidFill>
                <a:schemeClr val="dk2"/>
              </a:solidFill>
            </a:endParaRPr>
          </a:p>
          <a:p>
            <a:pPr indent="-171450" lvl="1" marL="628650" rtl="0" algn="l">
              <a:spcBef>
                <a:spcPts val="0"/>
              </a:spcBef>
              <a:spcAft>
                <a:spcPts val="0"/>
              </a:spcAft>
              <a:buClr>
                <a:schemeClr val="dk2"/>
              </a:buClr>
              <a:buSzPts val="1200"/>
              <a:buFont typeface="Arial"/>
              <a:buChar char="•"/>
            </a:pPr>
            <a:r>
              <a:rPr lang="en-IN" sz="1200">
                <a:solidFill>
                  <a:schemeClr val="dk2"/>
                </a:solidFill>
              </a:rPr>
              <a:t>Visualize and </a:t>
            </a:r>
            <a:r>
              <a:rPr i="1" lang="en-IN" sz="1200">
                <a:solidFill>
                  <a:schemeClr val="dk2"/>
                </a:solidFill>
              </a:rPr>
              <a:t>explore</a:t>
            </a:r>
            <a:r>
              <a:rPr lang="en-IN" sz="1200">
                <a:solidFill>
                  <a:schemeClr val="dk2"/>
                </a:solidFill>
              </a:rPr>
              <a:t> your data in new ways through a freeform drag-and-drop canvas</a:t>
            </a:r>
            <a:endParaRPr sz="1200">
              <a:solidFill>
                <a:schemeClr val="dk2"/>
              </a:solidFill>
            </a:endParaRPr>
          </a:p>
          <a:p>
            <a:pPr indent="-171450" lvl="1" marL="628650" rtl="0" algn="l">
              <a:spcBef>
                <a:spcPts val="0"/>
              </a:spcBef>
              <a:spcAft>
                <a:spcPts val="0"/>
              </a:spcAft>
              <a:buClr>
                <a:schemeClr val="dk2"/>
              </a:buClr>
              <a:buSzPts val="1200"/>
              <a:buFont typeface="Arial"/>
              <a:buChar char="•"/>
            </a:pPr>
            <a:r>
              <a:rPr lang="en-IN" sz="1200">
                <a:solidFill>
                  <a:schemeClr val="dk2"/>
                </a:solidFill>
              </a:rPr>
              <a:t>Author </a:t>
            </a:r>
            <a:r>
              <a:rPr i="1" lang="en-IN" sz="1200">
                <a:solidFill>
                  <a:schemeClr val="dk2"/>
                </a:solidFill>
              </a:rPr>
              <a:t>reports</a:t>
            </a:r>
            <a:r>
              <a:rPr lang="en-IN" sz="1200">
                <a:solidFill>
                  <a:schemeClr val="dk2"/>
                </a:solidFill>
              </a:rPr>
              <a:t> with a broad range of modern data visualizations</a:t>
            </a:r>
            <a:endParaRPr/>
          </a:p>
          <a:p>
            <a:pPr indent="-171450" lvl="1" marL="628650" rtl="0" algn="l">
              <a:spcBef>
                <a:spcPts val="0"/>
              </a:spcBef>
              <a:spcAft>
                <a:spcPts val="0"/>
              </a:spcAft>
              <a:buClr>
                <a:schemeClr val="dk2"/>
              </a:buClr>
              <a:buSzPts val="1200"/>
              <a:buFont typeface="Arial"/>
              <a:buChar char="•"/>
            </a:pPr>
            <a:r>
              <a:rPr lang="en-IN" sz="1200">
                <a:solidFill>
                  <a:schemeClr val="dk2"/>
                </a:solidFill>
              </a:rPr>
              <a:t>Publish beautiful, interactive reports directly to powerbi.com</a:t>
            </a:r>
            <a:endParaRPr sz="1400">
              <a:solidFill>
                <a:schemeClr val="dk2"/>
              </a:solidFill>
            </a:endParaRPr>
          </a:p>
          <a:p>
            <a:pPr indent="-171450" lvl="1" marL="628650" rtl="0" algn="l">
              <a:spcBef>
                <a:spcPts val="0"/>
              </a:spcBef>
              <a:spcAft>
                <a:spcPts val="0"/>
              </a:spcAft>
              <a:buClr>
                <a:schemeClr val="dk2"/>
              </a:buClr>
              <a:buSzPts val="1200"/>
              <a:buFont typeface="Arial"/>
              <a:buChar char="•"/>
            </a:pPr>
            <a:r>
              <a:rPr lang="en-IN" sz="1200">
                <a:solidFill>
                  <a:schemeClr val="dk2"/>
                </a:solidFill>
              </a:rPr>
              <a:t>Securely </a:t>
            </a:r>
            <a:r>
              <a:rPr i="1" lang="en-IN" sz="1200">
                <a:solidFill>
                  <a:schemeClr val="dk2"/>
                </a:solidFill>
              </a:rPr>
              <a:t>share</a:t>
            </a:r>
            <a:r>
              <a:rPr lang="en-IN" sz="1200">
                <a:solidFill>
                  <a:schemeClr val="dk2"/>
                </a:solidFill>
              </a:rPr>
              <a:t> reports through unique, curated content library approach</a:t>
            </a:r>
            <a:endParaRPr sz="1400">
              <a:solidFill>
                <a:schemeClr val="dk2"/>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b="1" lang="en-IN"/>
              <a:t>4. Finally, the Power BI REST API library </a:t>
            </a:r>
            <a:r>
              <a:rPr lang="en-IN"/>
              <a:t>allows you to customize nearly every aspect of Power BI, including connecting to custom data sources, enabling real-time data streaming from your data source to Power BI, and integrating other applications with Power BI</a:t>
            </a:r>
            <a:endParaRPr/>
          </a:p>
        </p:txBody>
      </p:sp>
      <p:sp>
        <p:nvSpPr>
          <p:cNvPr id="282" name="Google Shape;28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solidFill>
                  <a:srgbClr val="000000"/>
                </a:solidFill>
              </a:rPr>
              <a:t>‹#›</a:t>
            </a:fld>
            <a:endParaRPr>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When we are registering for the Power BI on Microsoft page we require to give an official id not Gmail, yahoo or any other such email service.</a:t>
            </a:r>
            <a:endParaRPr b="1"/>
          </a:p>
        </p:txBody>
      </p:sp>
      <p:sp>
        <p:nvSpPr>
          <p:cNvPr id="425" name="Google Shape;42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sz="1600"/>
              <a:t>After setup is completed click on the power bi desktop icon</a:t>
            </a:r>
            <a:endParaRPr b="1" sz="1600"/>
          </a:p>
        </p:txBody>
      </p:sp>
      <p:sp>
        <p:nvSpPr>
          <p:cNvPr id="434" name="Google Shape;43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200">
                <a:solidFill>
                  <a:schemeClr val="dk1"/>
                </a:solidFill>
                <a:latin typeface="Calibri"/>
                <a:ea typeface="Calibri"/>
                <a:cs typeface="Calibri"/>
                <a:sym typeface="Calibri"/>
              </a:rPr>
              <a:t>You can </a:t>
            </a:r>
            <a:r>
              <a:rPr b="1" i="0" lang="en-IN" sz="1200">
                <a:solidFill>
                  <a:schemeClr val="dk1"/>
                </a:solidFill>
                <a:latin typeface="Calibri"/>
                <a:ea typeface="Calibri"/>
                <a:cs typeface="Calibri"/>
                <a:sym typeface="Calibri"/>
              </a:rPr>
              <a:t>Get Data</a:t>
            </a:r>
            <a:r>
              <a:rPr b="0" i="0" lang="en-IN" sz="1200">
                <a:solidFill>
                  <a:schemeClr val="dk1"/>
                </a:solidFill>
                <a:latin typeface="Calibri"/>
                <a:ea typeface="Calibri"/>
                <a:cs typeface="Calibri"/>
                <a:sym typeface="Calibri"/>
              </a:rPr>
              <a:t>, see </a:t>
            </a:r>
            <a:r>
              <a:rPr b="1" i="0" lang="en-IN" sz="1200">
                <a:solidFill>
                  <a:schemeClr val="dk1"/>
                </a:solidFill>
                <a:latin typeface="Calibri"/>
                <a:ea typeface="Calibri"/>
                <a:cs typeface="Calibri"/>
                <a:sym typeface="Calibri"/>
              </a:rPr>
              <a:t>Recent Sources</a:t>
            </a:r>
            <a:r>
              <a:rPr b="0" i="0" lang="en-IN" sz="1200">
                <a:solidFill>
                  <a:schemeClr val="dk1"/>
                </a:solidFill>
                <a:latin typeface="Calibri"/>
                <a:ea typeface="Calibri"/>
                <a:cs typeface="Calibri"/>
                <a:sym typeface="Calibri"/>
              </a:rPr>
              <a:t>, or </a:t>
            </a:r>
            <a:r>
              <a:rPr b="1" i="0" lang="en-IN" sz="1200">
                <a:solidFill>
                  <a:schemeClr val="dk1"/>
                </a:solidFill>
                <a:latin typeface="Calibri"/>
                <a:ea typeface="Calibri"/>
                <a:cs typeface="Calibri"/>
                <a:sym typeface="Calibri"/>
              </a:rPr>
              <a:t>Open Other</a:t>
            </a:r>
            <a:r>
              <a:rPr b="0" i="0" lang="en-IN" sz="1200">
                <a:solidFill>
                  <a:schemeClr val="dk1"/>
                </a:solidFill>
                <a:latin typeface="Calibri"/>
                <a:ea typeface="Calibri"/>
                <a:cs typeface="Calibri"/>
                <a:sym typeface="Calibri"/>
              </a:rPr>
              <a:t> </a:t>
            </a:r>
            <a:r>
              <a:rPr b="1" i="0" lang="en-IN" sz="1200">
                <a:solidFill>
                  <a:schemeClr val="dk1"/>
                </a:solidFill>
                <a:latin typeface="Calibri"/>
                <a:ea typeface="Calibri"/>
                <a:cs typeface="Calibri"/>
                <a:sym typeface="Calibri"/>
              </a:rPr>
              <a:t>Reports</a:t>
            </a:r>
            <a:r>
              <a:rPr b="0" i="0" lang="en-IN" sz="1200">
                <a:solidFill>
                  <a:schemeClr val="dk1"/>
                </a:solidFill>
                <a:latin typeface="Calibri"/>
                <a:ea typeface="Calibri"/>
                <a:cs typeface="Calibri"/>
                <a:sym typeface="Calibri"/>
              </a:rPr>
              <a:t> directly from the </a:t>
            </a:r>
            <a:r>
              <a:rPr b="0" i="1" lang="en-IN" sz="1200">
                <a:solidFill>
                  <a:schemeClr val="dk1"/>
                </a:solidFill>
                <a:latin typeface="Calibri"/>
                <a:ea typeface="Calibri"/>
                <a:cs typeface="Calibri"/>
                <a:sym typeface="Calibri"/>
              </a:rPr>
              <a:t>Welcome</a:t>
            </a:r>
            <a:r>
              <a:rPr b="0" i="0" lang="en-IN" sz="1200">
                <a:solidFill>
                  <a:schemeClr val="dk1"/>
                </a:solidFill>
                <a:latin typeface="Calibri"/>
                <a:ea typeface="Calibri"/>
                <a:cs typeface="Calibri"/>
                <a:sym typeface="Calibri"/>
              </a:rPr>
              <a:t> screen (from the links in the left pane). If you close the screen (select the </a:t>
            </a:r>
            <a:r>
              <a:rPr b="1" i="0" lang="en-IN" sz="1200">
                <a:solidFill>
                  <a:schemeClr val="dk1"/>
                </a:solidFill>
                <a:latin typeface="Calibri"/>
                <a:ea typeface="Calibri"/>
                <a:cs typeface="Calibri"/>
                <a:sym typeface="Calibri"/>
              </a:rPr>
              <a:t>x</a:t>
            </a:r>
            <a:r>
              <a:rPr b="0" i="0" lang="en-IN" sz="1200">
                <a:solidFill>
                  <a:schemeClr val="dk1"/>
                </a:solidFill>
                <a:latin typeface="Calibri"/>
                <a:ea typeface="Calibri"/>
                <a:cs typeface="Calibri"/>
                <a:sym typeface="Calibri"/>
              </a:rPr>
              <a:t> in the top right corner), the </a:t>
            </a:r>
            <a:r>
              <a:rPr b="1" i="0" lang="en-IN" sz="1200">
                <a:solidFill>
                  <a:schemeClr val="dk1"/>
                </a:solidFill>
                <a:latin typeface="Calibri"/>
                <a:ea typeface="Calibri"/>
                <a:cs typeface="Calibri"/>
                <a:sym typeface="Calibri"/>
              </a:rPr>
              <a:t>Report</a:t>
            </a:r>
            <a:r>
              <a:rPr b="0" i="0" lang="en-IN" sz="1200">
                <a:solidFill>
                  <a:schemeClr val="dk1"/>
                </a:solidFill>
                <a:latin typeface="Calibri"/>
                <a:ea typeface="Calibri"/>
                <a:cs typeface="Calibri"/>
                <a:sym typeface="Calibri"/>
              </a:rPr>
              <a:t> view of Power BI Desktop is displayed.</a:t>
            </a:r>
            <a:endParaRPr/>
          </a:p>
        </p:txBody>
      </p:sp>
      <p:sp>
        <p:nvSpPr>
          <p:cNvPr id="442" name="Google Shape;44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sz="2400"/>
              <a:t>The page appears to look like this</a:t>
            </a:r>
            <a:endParaRPr b="1" sz="2400"/>
          </a:p>
        </p:txBody>
      </p:sp>
      <p:sp>
        <p:nvSpPr>
          <p:cNvPr id="449" name="Google Shape;44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solidFill>
                  <a:srgbClr val="000000"/>
                </a:solidFill>
              </a:rPr>
              <a:t>‹#›</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As we can see we have a get data section from where we can import data from whatever location we need. This has a wide range from directly fetching data from the web, to sql server database , to directly getting an excel sheet ,csv file and many more.</a:t>
            </a:r>
            <a:endParaRPr b="1"/>
          </a:p>
        </p:txBody>
      </p:sp>
      <p:sp>
        <p:nvSpPr>
          <p:cNvPr id="531" name="Google Shape;53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4A66AC"/>
              </a:buClr>
              <a:buSzPts val="4000"/>
              <a:buFont typeface="Calibri"/>
              <a:buNone/>
            </a:pPr>
            <a:r>
              <a:rPr b="0" i="0" lang="en-IN" sz="4000" u="none" cap="none" strike="noStrike">
                <a:solidFill>
                  <a:srgbClr val="3F3F3F"/>
                </a:solidFill>
                <a:latin typeface="Calibri"/>
                <a:ea typeface="Calibri"/>
                <a:cs typeface="Calibri"/>
                <a:sym typeface="Calibri"/>
              </a:rPr>
              <a:t>Now suppose we want data from the web and we want to analyse different states on the basis of their gdp</a:t>
            </a:r>
            <a:endParaRPr b="0" i="0" sz="1800" u="none" cap="none" strike="noStrike">
              <a:solidFill>
                <a:srgbClr val="3F3F3F"/>
              </a:solidFill>
              <a:latin typeface="Calibri"/>
              <a:ea typeface="Calibri"/>
              <a:cs typeface="Calibri"/>
              <a:sym typeface="Calibri"/>
            </a:endParaRPr>
          </a:p>
          <a:p>
            <a:pPr indent="0" lvl="0" marL="0" rtl="0" algn="l">
              <a:spcBef>
                <a:spcPts val="200"/>
              </a:spcBef>
              <a:spcAft>
                <a:spcPts val="0"/>
              </a:spcAft>
              <a:buNone/>
            </a:pPr>
            <a:r>
              <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IN">
                <a:solidFill>
                  <a:srgbClr val="000000"/>
                </a:solidFill>
                <a:latin typeface="Quattrocento Sans"/>
                <a:ea typeface="Quattrocento Sans"/>
                <a:cs typeface="Quattrocento Sans"/>
                <a:sym typeface="Quattrocento Sans"/>
              </a:rPr>
              <a:t>Select </a:t>
            </a:r>
            <a:r>
              <a:rPr b="1" i="0" lang="en-IN">
                <a:solidFill>
                  <a:srgbClr val="000000"/>
                </a:solidFill>
                <a:latin typeface="Quattrocento Sans"/>
                <a:ea typeface="Quattrocento Sans"/>
                <a:cs typeface="Quattrocento Sans"/>
                <a:sym typeface="Quattrocento Sans"/>
              </a:rPr>
              <a:t>Get Data &gt; Web</a:t>
            </a:r>
            <a:r>
              <a:rPr b="0" i="0" lang="en-IN">
                <a:solidFill>
                  <a:srgbClr val="000000"/>
                </a:solidFill>
                <a:latin typeface="Quattrocento Sans"/>
                <a:ea typeface="Quattrocento Sans"/>
                <a:cs typeface="Quattrocento Sans"/>
                <a:sym typeface="Quattrocento Sans"/>
              </a:rPr>
              <a:t> and paste the address.</a:t>
            </a:r>
            <a:endParaRPr/>
          </a:p>
          <a:p>
            <a:pPr indent="0" lvl="0" marL="0" rtl="0" algn="l">
              <a:spcBef>
                <a:spcPts val="0"/>
              </a:spcBef>
              <a:spcAft>
                <a:spcPts val="0"/>
              </a:spcAft>
              <a:buNone/>
            </a:pPr>
            <a:r>
              <a:t/>
            </a:r>
            <a:endParaRPr b="1" i="0">
              <a:solidFill>
                <a:srgbClr val="AEABAB"/>
              </a:solidFill>
              <a:latin typeface="Quattrocento Sans"/>
              <a:ea typeface="Quattrocento Sans"/>
              <a:cs typeface="Quattrocento Sans"/>
              <a:sym typeface="Quattrocento Sans"/>
            </a:endParaRPr>
          </a:p>
          <a:p>
            <a:pPr indent="0" lvl="0" marL="0" rtl="0" algn="l">
              <a:spcBef>
                <a:spcPts val="0"/>
              </a:spcBef>
              <a:spcAft>
                <a:spcPts val="0"/>
              </a:spcAft>
              <a:buNone/>
            </a:pPr>
            <a:r>
              <a:rPr b="1" lang="en-IN">
                <a:solidFill>
                  <a:srgbClr val="AEABAB"/>
                </a:solidFill>
              </a:rPr>
              <a:t>Eg : https://en.wikipedia.org/wiki/List_of_Indian_states_and_union_territories_by_GDP</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IN">
                <a:solidFill>
                  <a:srgbClr val="000000"/>
                </a:solidFill>
                <a:latin typeface="Quattrocento Sans"/>
                <a:ea typeface="Quattrocento Sans"/>
                <a:cs typeface="Quattrocento Sans"/>
                <a:sym typeface="Quattrocento Sans"/>
              </a:rPr>
              <a:t>When you select </a:t>
            </a:r>
            <a:r>
              <a:rPr b="1" i="0" lang="en-IN">
                <a:solidFill>
                  <a:srgbClr val="000000"/>
                </a:solidFill>
                <a:latin typeface="Quattrocento Sans"/>
                <a:ea typeface="Quattrocento Sans"/>
                <a:cs typeface="Quattrocento Sans"/>
                <a:sym typeface="Quattrocento Sans"/>
              </a:rPr>
              <a:t>OK</a:t>
            </a:r>
            <a:r>
              <a:rPr b="0" i="0" lang="en-IN">
                <a:solidFill>
                  <a:srgbClr val="000000"/>
                </a:solidFill>
                <a:latin typeface="Quattrocento Sans"/>
                <a:ea typeface="Quattrocento Sans"/>
                <a:cs typeface="Quattrocento Sans"/>
                <a:sym typeface="Quattrocento Sans"/>
              </a:rPr>
              <a:t>, the </a:t>
            </a:r>
            <a:r>
              <a:rPr b="1" i="0" lang="en-IN">
                <a:solidFill>
                  <a:srgbClr val="000000"/>
                </a:solidFill>
                <a:latin typeface="Quattrocento Sans"/>
                <a:ea typeface="Quattrocento Sans"/>
                <a:cs typeface="Quattrocento Sans"/>
                <a:sym typeface="Quattrocento Sans"/>
              </a:rPr>
              <a:t>Query</a:t>
            </a:r>
            <a:r>
              <a:rPr b="0" i="0" lang="en-IN">
                <a:solidFill>
                  <a:srgbClr val="000000"/>
                </a:solidFill>
                <a:latin typeface="Quattrocento Sans"/>
                <a:ea typeface="Quattrocento Sans"/>
                <a:cs typeface="Quattrocento Sans"/>
                <a:sym typeface="Quattrocento Sans"/>
              </a:rPr>
              <a:t> functionality of Power BI Desktop goes to work. Query contacts the Web resource, and the </a:t>
            </a:r>
            <a:r>
              <a:rPr b="1" i="0" lang="en-IN">
                <a:solidFill>
                  <a:srgbClr val="000000"/>
                </a:solidFill>
                <a:latin typeface="Quattrocento Sans"/>
                <a:ea typeface="Quattrocento Sans"/>
                <a:cs typeface="Quattrocento Sans"/>
                <a:sym typeface="Quattrocento Sans"/>
              </a:rPr>
              <a:t>Navigator</a:t>
            </a:r>
            <a:r>
              <a:rPr b="0" i="0" lang="en-IN">
                <a:solidFill>
                  <a:srgbClr val="000000"/>
                </a:solidFill>
                <a:latin typeface="Quattrocento Sans"/>
                <a:ea typeface="Quattrocento Sans"/>
                <a:cs typeface="Quattrocento Sans"/>
                <a:sym typeface="Quattrocento Sans"/>
              </a:rPr>
              <a:t> window returns what it found on that Web page. In this case, it found the tables selected have data and the overall Web Document. We’re interested in the table, so we select it from the list. The </a:t>
            </a:r>
            <a:r>
              <a:rPr b="1" i="0" lang="en-IN">
                <a:solidFill>
                  <a:srgbClr val="000000"/>
                </a:solidFill>
                <a:latin typeface="Quattrocento Sans"/>
                <a:ea typeface="Quattrocento Sans"/>
                <a:cs typeface="Quattrocento Sans"/>
                <a:sym typeface="Quattrocento Sans"/>
              </a:rPr>
              <a:t>Navigator</a:t>
            </a:r>
            <a:r>
              <a:rPr b="0" i="0" lang="en-IN">
                <a:solidFill>
                  <a:srgbClr val="000000"/>
                </a:solidFill>
                <a:latin typeface="Quattrocento Sans"/>
                <a:ea typeface="Quattrocento Sans"/>
                <a:cs typeface="Quattrocento Sans"/>
                <a:sym typeface="Quattrocento Sans"/>
              </a:rPr>
              <a:t> window displays a preview.</a:t>
            </a:r>
            <a:endParaRPr/>
          </a:p>
          <a:p>
            <a:pPr indent="0" lvl="0" marL="0" rtl="0" algn="l">
              <a:spcBef>
                <a:spcPts val="0"/>
              </a:spcBef>
              <a:spcAft>
                <a:spcPts val="0"/>
              </a:spcAft>
              <a:buNone/>
            </a:pPr>
            <a:r>
              <a:t/>
            </a:r>
            <a:endParaRPr/>
          </a:p>
        </p:txBody>
      </p:sp>
      <p:sp>
        <p:nvSpPr>
          <p:cNvPr id="538" name="Google Shape;53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600">
                <a:solidFill>
                  <a:srgbClr val="000000"/>
                </a:solidFill>
                <a:latin typeface="Quattrocento Sans"/>
                <a:ea typeface="Quattrocento Sans"/>
                <a:cs typeface="Quattrocento Sans"/>
                <a:sym typeface="Quattrocento Sans"/>
              </a:rPr>
              <a:t>Now that we’ve connected to a data source, we need to adjust the data to meet our needs. Sometimes adjusting means </a:t>
            </a:r>
            <a:r>
              <a:rPr b="1" i="1" lang="en-IN" sz="1600">
                <a:solidFill>
                  <a:srgbClr val="000000"/>
                </a:solidFill>
                <a:latin typeface="Quattrocento Sans"/>
                <a:ea typeface="Quattrocento Sans"/>
                <a:cs typeface="Quattrocento Sans"/>
                <a:sym typeface="Quattrocento Sans"/>
              </a:rPr>
              <a:t>transforming</a:t>
            </a:r>
            <a:r>
              <a:rPr b="1" i="0" lang="en-IN" sz="1600">
                <a:solidFill>
                  <a:srgbClr val="000000"/>
                </a:solidFill>
                <a:latin typeface="Quattrocento Sans"/>
                <a:ea typeface="Quattrocento Sans"/>
                <a:cs typeface="Quattrocento Sans"/>
                <a:sym typeface="Quattrocento Sans"/>
              </a:rPr>
              <a:t> the data – such as renaming columns or tables, changing text to numbers, removing rows, setting the first row as headers, and so on.</a:t>
            </a:r>
            <a:endParaRPr b="1" sz="1600"/>
          </a:p>
        </p:txBody>
      </p:sp>
      <p:sp>
        <p:nvSpPr>
          <p:cNvPr id="550" name="Google Shape;55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To change data type </a:t>
            </a:r>
            <a:r>
              <a:rPr b="0" i="0" lang="en-IN" sz="1200">
                <a:solidFill>
                  <a:schemeClr val="dk1"/>
                </a:solidFill>
                <a:latin typeface="Calibri"/>
                <a:ea typeface="Calibri"/>
                <a:cs typeface="Calibri"/>
                <a:sym typeface="Calibri"/>
              </a:rPr>
              <a:t> just right-click the column header, and select </a:t>
            </a:r>
            <a:r>
              <a:rPr b="1" i="0" lang="en-IN" sz="1200">
                <a:solidFill>
                  <a:schemeClr val="dk1"/>
                </a:solidFill>
                <a:latin typeface="Calibri"/>
                <a:ea typeface="Calibri"/>
                <a:cs typeface="Calibri"/>
                <a:sym typeface="Calibri"/>
              </a:rPr>
              <a:t>Change Type &gt; Whole Number</a:t>
            </a:r>
            <a:r>
              <a:rPr b="0" i="0" lang="en-IN" sz="1200">
                <a:solidFill>
                  <a:schemeClr val="dk1"/>
                </a:solidFill>
                <a:latin typeface="Calibri"/>
                <a:ea typeface="Calibri"/>
                <a:cs typeface="Calibri"/>
                <a:sym typeface="Calibri"/>
              </a:rPr>
              <a:t> to change the data type. If we needed to choose more than one column, we could first select a column then hold down </a:t>
            </a:r>
            <a:r>
              <a:rPr b="1" i="0" lang="en-IN" sz="1200">
                <a:solidFill>
                  <a:schemeClr val="dk1"/>
                </a:solidFill>
                <a:latin typeface="Calibri"/>
                <a:ea typeface="Calibri"/>
                <a:cs typeface="Calibri"/>
                <a:sym typeface="Calibri"/>
              </a:rPr>
              <a:t>SHIFT</a:t>
            </a:r>
            <a:r>
              <a:rPr b="0" i="0" lang="en-IN" sz="1200">
                <a:solidFill>
                  <a:schemeClr val="dk1"/>
                </a:solidFill>
                <a:latin typeface="Calibri"/>
                <a:ea typeface="Calibri"/>
                <a:cs typeface="Calibri"/>
                <a:sym typeface="Calibri"/>
              </a:rPr>
              <a:t>, select additional adjacent columns, and then right-click a column header to change all selected columns. You can also use </a:t>
            </a:r>
            <a:r>
              <a:rPr b="1" i="0" lang="en-IN" sz="1200">
                <a:solidFill>
                  <a:schemeClr val="dk1"/>
                </a:solidFill>
                <a:latin typeface="Calibri"/>
                <a:ea typeface="Calibri"/>
                <a:cs typeface="Calibri"/>
                <a:sym typeface="Calibri"/>
              </a:rPr>
              <a:t>CTRL</a:t>
            </a:r>
            <a:r>
              <a:rPr b="0" i="0" lang="en-IN" sz="1200">
                <a:solidFill>
                  <a:schemeClr val="dk1"/>
                </a:solidFill>
                <a:latin typeface="Calibri"/>
                <a:ea typeface="Calibri"/>
                <a:cs typeface="Calibri"/>
                <a:sym typeface="Calibri"/>
              </a:rPr>
              <a:t> to select non-adjacent columns.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IN">
                <a:solidFill>
                  <a:srgbClr val="000000"/>
                </a:solidFill>
                <a:latin typeface="Quattrocento Sans"/>
                <a:ea typeface="Quattrocento Sans"/>
                <a:cs typeface="Quattrocento Sans"/>
                <a:sym typeface="Quattrocento Sans"/>
              </a:rPr>
              <a:t>You can also change, or </a:t>
            </a:r>
            <a:r>
              <a:rPr b="0" i="1" lang="en-IN">
                <a:solidFill>
                  <a:srgbClr val="000000"/>
                </a:solidFill>
                <a:latin typeface="Quattrocento Sans"/>
                <a:ea typeface="Quattrocento Sans"/>
                <a:cs typeface="Quattrocento Sans"/>
                <a:sym typeface="Quattrocento Sans"/>
              </a:rPr>
              <a:t>transform,</a:t>
            </a:r>
            <a:r>
              <a:rPr b="0" i="0" lang="en-IN">
                <a:solidFill>
                  <a:srgbClr val="000000"/>
                </a:solidFill>
                <a:latin typeface="Quattrocento Sans"/>
                <a:ea typeface="Quattrocento Sans"/>
                <a:cs typeface="Quattrocento Sans"/>
                <a:sym typeface="Quattrocento Sans"/>
              </a:rPr>
              <a:t> those columns from text to header by using the </a:t>
            </a:r>
            <a:r>
              <a:rPr b="1" i="0" lang="en-IN">
                <a:solidFill>
                  <a:srgbClr val="000000"/>
                </a:solidFill>
                <a:latin typeface="Quattrocento Sans"/>
                <a:ea typeface="Quattrocento Sans"/>
                <a:cs typeface="Quattrocento Sans"/>
                <a:sym typeface="Quattrocento Sans"/>
              </a:rPr>
              <a:t>Transform</a:t>
            </a:r>
            <a:r>
              <a:rPr b="0" i="0" lang="en-IN">
                <a:solidFill>
                  <a:srgbClr val="000000"/>
                </a:solidFill>
                <a:latin typeface="Quattrocento Sans"/>
                <a:ea typeface="Quattrocento Sans"/>
                <a:cs typeface="Quattrocento Sans"/>
                <a:sym typeface="Quattrocento Sans"/>
              </a:rPr>
              <a:t> ribbon. Here’s the </a:t>
            </a:r>
            <a:r>
              <a:rPr b="1" i="0" lang="en-IN">
                <a:solidFill>
                  <a:srgbClr val="000000"/>
                </a:solidFill>
                <a:latin typeface="Quattrocento Sans"/>
                <a:ea typeface="Quattrocento Sans"/>
                <a:cs typeface="Quattrocento Sans"/>
                <a:sym typeface="Quattrocento Sans"/>
              </a:rPr>
              <a:t>Transform</a:t>
            </a:r>
            <a:r>
              <a:rPr b="0" i="0" lang="en-IN">
                <a:solidFill>
                  <a:srgbClr val="000000"/>
                </a:solidFill>
                <a:latin typeface="Quattrocento Sans"/>
                <a:ea typeface="Quattrocento Sans"/>
                <a:cs typeface="Quattrocento Sans"/>
                <a:sym typeface="Quattrocento Sans"/>
              </a:rPr>
              <a:t> ribbon, with an arrow pointing toward the </a:t>
            </a:r>
            <a:r>
              <a:rPr b="1" i="0" lang="en-IN">
                <a:solidFill>
                  <a:srgbClr val="000000"/>
                </a:solidFill>
                <a:latin typeface="Quattrocento Sans"/>
                <a:ea typeface="Quattrocento Sans"/>
                <a:cs typeface="Quattrocento Sans"/>
                <a:sym typeface="Quattrocento Sans"/>
              </a:rPr>
              <a:t>Data Type</a:t>
            </a:r>
            <a:r>
              <a:rPr b="0" i="0" lang="en-IN">
                <a:solidFill>
                  <a:srgbClr val="000000"/>
                </a:solidFill>
                <a:latin typeface="Quattrocento Sans"/>
                <a:ea typeface="Quattrocento Sans"/>
                <a:cs typeface="Quattrocento Sans"/>
                <a:sym typeface="Quattrocento Sans"/>
              </a:rPr>
              <a:t> button, which lets you transform the current data type to another.</a:t>
            </a:r>
            <a:endParaRPr/>
          </a:p>
          <a:p>
            <a:pPr indent="0" lvl="0" marL="0" rtl="0" algn="l">
              <a:spcBef>
                <a:spcPts val="0"/>
              </a:spcBef>
              <a:spcAft>
                <a:spcPts val="0"/>
              </a:spcAft>
              <a:buNone/>
            </a:pPr>
            <a:r>
              <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IN" sz="1200">
                <a:solidFill>
                  <a:schemeClr val="dk1"/>
                </a:solidFill>
                <a:latin typeface="Calibri"/>
                <a:ea typeface="Calibri"/>
                <a:cs typeface="Calibri"/>
                <a:sym typeface="Calibri"/>
              </a:rPr>
              <a:t>Note that in </a:t>
            </a:r>
            <a:r>
              <a:rPr b="1" i="0" lang="en-IN" sz="1200">
                <a:solidFill>
                  <a:schemeClr val="dk1"/>
                </a:solidFill>
                <a:latin typeface="Calibri"/>
                <a:ea typeface="Calibri"/>
                <a:cs typeface="Calibri"/>
                <a:sym typeface="Calibri"/>
              </a:rPr>
              <a:t>Query Settings</a:t>
            </a:r>
            <a:r>
              <a:rPr b="0" i="0" lang="en-IN" sz="1200">
                <a:solidFill>
                  <a:schemeClr val="dk1"/>
                </a:solidFill>
                <a:latin typeface="Calibri"/>
                <a:ea typeface="Calibri"/>
                <a:cs typeface="Calibri"/>
                <a:sym typeface="Calibri"/>
              </a:rPr>
              <a:t>, the </a:t>
            </a:r>
            <a:r>
              <a:rPr b="1" i="0" lang="en-IN" sz="1200">
                <a:solidFill>
                  <a:schemeClr val="dk1"/>
                </a:solidFill>
                <a:latin typeface="Calibri"/>
                <a:ea typeface="Calibri"/>
                <a:cs typeface="Calibri"/>
                <a:sym typeface="Calibri"/>
              </a:rPr>
              <a:t>Applied Steps</a:t>
            </a:r>
            <a:r>
              <a:rPr b="0" i="0" lang="en-IN" sz="1200">
                <a:solidFill>
                  <a:schemeClr val="dk1"/>
                </a:solidFill>
                <a:latin typeface="Calibri"/>
                <a:ea typeface="Calibri"/>
                <a:cs typeface="Calibri"/>
                <a:sym typeface="Calibri"/>
              </a:rPr>
              <a:t> reflect the changes that were made. If I want to remove any step from the shaping process, I simply select that step, and then select the </a:t>
            </a:r>
            <a:r>
              <a:rPr b="1" i="0" lang="en-IN" sz="1200">
                <a:solidFill>
                  <a:schemeClr val="dk1"/>
                </a:solidFill>
                <a:latin typeface="Calibri"/>
                <a:ea typeface="Calibri"/>
                <a:cs typeface="Calibri"/>
                <a:sym typeface="Calibri"/>
              </a:rPr>
              <a:t>X</a:t>
            </a:r>
            <a:r>
              <a:rPr b="0" i="0" lang="en-IN" sz="1200">
                <a:solidFill>
                  <a:schemeClr val="dk1"/>
                </a:solidFill>
                <a:latin typeface="Calibri"/>
                <a:ea typeface="Calibri"/>
                <a:cs typeface="Calibri"/>
                <a:sym typeface="Calibri"/>
              </a:rPr>
              <a:t> to the left of the step.</a:t>
            </a:r>
            <a:endParaRPr/>
          </a:p>
          <a:p>
            <a:pPr indent="0" lvl="0" marL="0" rtl="0" algn="l">
              <a:spcBef>
                <a:spcPts val="0"/>
              </a:spcBef>
              <a:spcAft>
                <a:spcPts val="0"/>
              </a:spcAft>
              <a:buNone/>
            </a:pPr>
            <a:r>
              <a:t/>
            </a:r>
            <a:endParaRPr/>
          </a:p>
        </p:txBody>
      </p:sp>
      <p:sp>
        <p:nvSpPr>
          <p:cNvPr id="560" name="Google Shape;56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a:solidFill>
                  <a:srgbClr val="000000"/>
                </a:solidFill>
                <a:latin typeface="Quattrocento Sans"/>
                <a:ea typeface="Quattrocento Sans"/>
                <a:cs typeface="Quattrocento Sans"/>
                <a:sym typeface="Quattrocento Sans"/>
              </a:rPr>
              <a:t>Merge : A </a:t>
            </a:r>
            <a:r>
              <a:rPr b="1" i="0" lang="en-IN">
                <a:solidFill>
                  <a:srgbClr val="000000"/>
                </a:solidFill>
                <a:latin typeface="Quattrocento Sans"/>
                <a:ea typeface="Quattrocento Sans"/>
                <a:cs typeface="Quattrocento Sans"/>
                <a:sym typeface="Quattrocento Sans"/>
              </a:rPr>
              <a:t>NewColumn</a:t>
            </a:r>
            <a:r>
              <a:rPr b="0" i="0" lang="en-IN">
                <a:solidFill>
                  <a:srgbClr val="000000"/>
                </a:solidFill>
                <a:latin typeface="Quattrocento Sans"/>
                <a:ea typeface="Quattrocento Sans"/>
                <a:cs typeface="Quattrocento Sans"/>
                <a:sym typeface="Quattrocento Sans"/>
              </a:rPr>
              <a:t> is created at the end of the query, which is the contents of the table (query) that was merged with the existing query. To expand the merged table, and select which columns to include, select the expand icon ( ). The </a:t>
            </a:r>
            <a:r>
              <a:rPr b="1" i="0" lang="en-IN">
                <a:solidFill>
                  <a:srgbClr val="000000"/>
                </a:solidFill>
                <a:latin typeface="Quattrocento Sans"/>
                <a:ea typeface="Quattrocento Sans"/>
                <a:cs typeface="Quattrocento Sans"/>
                <a:sym typeface="Quattrocento Sans"/>
              </a:rPr>
              <a:t>Expand</a:t>
            </a:r>
            <a:r>
              <a:rPr b="0" i="0" lang="en-IN">
                <a:solidFill>
                  <a:srgbClr val="000000"/>
                </a:solidFill>
                <a:latin typeface="Quattrocento Sans"/>
                <a:ea typeface="Quattrocento Sans"/>
                <a:cs typeface="Quattrocento Sans"/>
                <a:sym typeface="Quattrocento Sans"/>
              </a:rPr>
              <a:t> window appears.</a:t>
            </a:r>
            <a:endParaRPr/>
          </a:p>
          <a:p>
            <a:pPr indent="0" lvl="0" marL="0" rtl="0" algn="l">
              <a:spcBef>
                <a:spcPts val="0"/>
              </a:spcBef>
              <a:spcAft>
                <a:spcPts val="0"/>
              </a:spcAft>
              <a:buNone/>
            </a:pPr>
            <a:r>
              <a:rPr b="0" i="0" lang="en-IN">
                <a:solidFill>
                  <a:srgbClr val="000000"/>
                </a:solidFill>
                <a:latin typeface="Quattrocento Sans"/>
                <a:ea typeface="Quattrocento Sans"/>
                <a:cs typeface="Quattrocento Sans"/>
                <a:sym typeface="Quattrocento Sans"/>
              </a:rPr>
              <a:t>“similar for Append </a:t>
            </a:r>
            <a:endParaRPr/>
          </a:p>
          <a:p>
            <a:pPr indent="0" lvl="0" marL="0" rtl="0" algn="l">
              <a:spcBef>
                <a:spcPts val="0"/>
              </a:spcBef>
              <a:spcAft>
                <a:spcPts val="0"/>
              </a:spcAft>
              <a:buNone/>
            </a:pPr>
            <a:r>
              <a:t/>
            </a:r>
            <a:endParaRPr/>
          </a:p>
        </p:txBody>
      </p:sp>
      <p:sp>
        <p:nvSpPr>
          <p:cNvPr id="569" name="Google Shape;56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REF “: </a:t>
            </a:r>
            <a:r>
              <a:rPr b="1" lang="en-IN"/>
              <a:t>https://powerbi.microsoft.com/en-us/documentation/powerbi-desktop-create-and-manage-relationships/</a:t>
            </a:r>
            <a:endParaRPr b="1"/>
          </a:p>
        </p:txBody>
      </p:sp>
      <p:sp>
        <p:nvSpPr>
          <p:cNvPr id="584" name="Google Shape;58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IN"/>
              <a:t>The reporting step is where the visual data exploration enabled by Power BI Desktop really comes to life</a:t>
            </a:r>
            <a:endParaRPr/>
          </a:p>
          <a:p>
            <a:pPr indent="-171450" lvl="1" marL="628650" rtl="0" algn="l">
              <a:spcBef>
                <a:spcPts val="0"/>
              </a:spcBef>
              <a:spcAft>
                <a:spcPts val="0"/>
              </a:spcAft>
              <a:buClr>
                <a:schemeClr val="dk1"/>
              </a:buClr>
              <a:buSzPts val="1200"/>
              <a:buFont typeface="Arial"/>
              <a:buChar char="•"/>
            </a:pPr>
            <a:r>
              <a:rPr lang="en-IN"/>
              <a:t>Note: </a:t>
            </a:r>
            <a:r>
              <a:rPr b="1" lang="en-IN"/>
              <a:t>you can move directly from connecting to (importing) data to reporting – data preparation, modeling, and analysis are optional intermediate steps. Because Power BI Desktop automatically creates a data model for you upon data import, you can immediate generate reports</a:t>
            </a:r>
            <a:endParaRPr/>
          </a:p>
          <a:p>
            <a:pPr indent="-171450" lvl="0" marL="171450" rtl="0" algn="l">
              <a:spcBef>
                <a:spcPts val="0"/>
              </a:spcBef>
              <a:spcAft>
                <a:spcPts val="0"/>
              </a:spcAft>
              <a:buClr>
                <a:schemeClr val="dk1"/>
              </a:buClr>
              <a:buSzPts val="2000"/>
              <a:buFont typeface="Arial"/>
              <a:buChar char="•"/>
            </a:pPr>
            <a:r>
              <a:rPr lang="en-IN" sz="2000"/>
              <a:t>You can select, transform and mashup data via a freeform</a:t>
            </a:r>
            <a:r>
              <a:rPr b="1" lang="en-IN" sz="2000"/>
              <a:t>, drag-and-drop canvas </a:t>
            </a:r>
            <a:endParaRPr/>
          </a:p>
          <a:p>
            <a:pPr indent="-171450" lvl="0" marL="171450" rtl="0" algn="l">
              <a:spcBef>
                <a:spcPts val="0"/>
              </a:spcBef>
              <a:spcAft>
                <a:spcPts val="0"/>
              </a:spcAft>
              <a:buClr>
                <a:schemeClr val="dk1"/>
              </a:buClr>
              <a:buSzPts val="2000"/>
              <a:buFont typeface="Arial"/>
              <a:buChar char="•"/>
            </a:pPr>
            <a:r>
              <a:rPr lang="en-IN" sz="2000"/>
              <a:t>Explore data in a variety of ways and across multiple visualizations</a:t>
            </a:r>
            <a:endParaRPr/>
          </a:p>
          <a:p>
            <a:pPr indent="-171450" lvl="1" marL="628650" rtl="0" algn="l">
              <a:spcBef>
                <a:spcPts val="0"/>
              </a:spcBef>
              <a:spcAft>
                <a:spcPts val="0"/>
              </a:spcAft>
              <a:buClr>
                <a:schemeClr val="dk2"/>
              </a:buClr>
              <a:buSzPts val="1800"/>
              <a:buFont typeface="Arial"/>
              <a:buChar char="•"/>
            </a:pPr>
            <a:r>
              <a:rPr lang="en-IN" sz="1800">
                <a:solidFill>
                  <a:schemeClr val="dk2"/>
                </a:solidFill>
              </a:rPr>
              <a:t>Select data elements and </a:t>
            </a:r>
            <a:r>
              <a:rPr b="1" lang="en-IN" sz="1800">
                <a:solidFill>
                  <a:schemeClr val="dk2"/>
                </a:solidFill>
              </a:rPr>
              <a:t>sort</a:t>
            </a:r>
            <a:r>
              <a:rPr lang="en-IN" sz="1800">
                <a:solidFill>
                  <a:schemeClr val="dk2"/>
                </a:solidFill>
              </a:rPr>
              <a:t> data</a:t>
            </a:r>
            <a:endParaRPr sz="1800">
              <a:solidFill>
                <a:schemeClr val="dk1"/>
              </a:solidFill>
            </a:endParaRPr>
          </a:p>
          <a:p>
            <a:pPr indent="-171450" lvl="1" marL="628650" rtl="0" algn="l">
              <a:spcBef>
                <a:spcPts val="0"/>
              </a:spcBef>
              <a:spcAft>
                <a:spcPts val="0"/>
              </a:spcAft>
              <a:buClr>
                <a:schemeClr val="dk2"/>
              </a:buClr>
              <a:buSzPts val="1800"/>
              <a:buFont typeface="Arial"/>
              <a:buChar char="•"/>
            </a:pPr>
            <a:r>
              <a:rPr lang="en-IN" sz="1800">
                <a:solidFill>
                  <a:schemeClr val="dk2"/>
                </a:solidFill>
              </a:rPr>
              <a:t>Filter data, leveraging </a:t>
            </a:r>
            <a:r>
              <a:rPr b="1" lang="en-IN" sz="1800">
                <a:solidFill>
                  <a:schemeClr val="dk2"/>
                </a:solidFill>
              </a:rPr>
              <a:t>cross-filter</a:t>
            </a:r>
            <a:r>
              <a:rPr lang="en-IN" sz="1800">
                <a:solidFill>
                  <a:schemeClr val="dk2"/>
                </a:solidFill>
              </a:rPr>
              <a:t> capability</a:t>
            </a:r>
            <a:endParaRPr sz="1800">
              <a:solidFill>
                <a:schemeClr val="dk1"/>
              </a:solidFill>
            </a:endParaRPr>
          </a:p>
          <a:p>
            <a:pPr indent="-171450" lvl="1" marL="628650" rtl="0" algn="l">
              <a:spcBef>
                <a:spcPts val="0"/>
              </a:spcBef>
              <a:spcAft>
                <a:spcPts val="0"/>
              </a:spcAft>
              <a:buClr>
                <a:schemeClr val="dk2"/>
              </a:buClr>
              <a:buSzPts val="1800"/>
              <a:buFont typeface="Arial"/>
              <a:buChar char="•"/>
            </a:pPr>
            <a:r>
              <a:rPr lang="en-IN" sz="1800">
                <a:solidFill>
                  <a:schemeClr val="dk2"/>
                </a:solidFill>
              </a:rPr>
              <a:t>Drill into and across datasets</a:t>
            </a:r>
            <a:endParaRPr sz="1800">
              <a:solidFill>
                <a:schemeClr val="dk1"/>
              </a:solidFill>
            </a:endParaRPr>
          </a:p>
          <a:p>
            <a:pPr indent="-171450" lvl="1" marL="628650" rtl="0" algn="l">
              <a:spcBef>
                <a:spcPts val="0"/>
              </a:spcBef>
              <a:spcAft>
                <a:spcPts val="0"/>
              </a:spcAft>
              <a:buClr>
                <a:schemeClr val="dk2"/>
              </a:buClr>
              <a:buSzPts val="1800"/>
              <a:buFont typeface="Arial"/>
              <a:buChar char="•"/>
            </a:pPr>
            <a:r>
              <a:rPr b="1" lang="en-IN" sz="1800">
                <a:solidFill>
                  <a:schemeClr val="dk2"/>
                </a:solidFill>
              </a:rPr>
              <a:t>Pivot</a:t>
            </a:r>
            <a:r>
              <a:rPr lang="en-IN" sz="1800">
                <a:solidFill>
                  <a:schemeClr val="dk2"/>
                </a:solidFill>
              </a:rPr>
              <a:t> and </a:t>
            </a:r>
            <a:r>
              <a:rPr b="1" lang="en-IN" sz="1800">
                <a:solidFill>
                  <a:schemeClr val="dk2"/>
                </a:solidFill>
              </a:rPr>
              <a:t>slice</a:t>
            </a:r>
            <a:r>
              <a:rPr lang="en-IN" sz="1800">
                <a:solidFill>
                  <a:schemeClr val="dk2"/>
                </a:solidFill>
              </a:rPr>
              <a:t> data</a:t>
            </a:r>
            <a:endParaRPr sz="1800">
              <a:solidFill>
                <a:schemeClr val="dk1"/>
              </a:solidFill>
            </a:endParaRPr>
          </a:p>
          <a:p>
            <a:pPr indent="-171450" lvl="1" marL="628650" rtl="0" algn="l">
              <a:spcBef>
                <a:spcPts val="0"/>
              </a:spcBef>
              <a:spcAft>
                <a:spcPts val="0"/>
              </a:spcAft>
              <a:buClr>
                <a:schemeClr val="dk2"/>
              </a:buClr>
              <a:buSzPts val="1800"/>
              <a:buFont typeface="Arial"/>
              <a:buChar char="•"/>
            </a:pPr>
            <a:r>
              <a:rPr b="1" lang="en-IN" sz="1800">
                <a:solidFill>
                  <a:schemeClr val="dk2"/>
                </a:solidFill>
              </a:rPr>
              <a:t>Change visualization </a:t>
            </a:r>
            <a:r>
              <a:rPr lang="en-IN" sz="1800">
                <a:solidFill>
                  <a:schemeClr val="dk2"/>
                </a:solidFill>
              </a:rPr>
              <a:t>types</a:t>
            </a:r>
            <a:endParaRPr sz="1279"/>
          </a:p>
        </p:txBody>
      </p:sp>
      <p:sp>
        <p:nvSpPr>
          <p:cNvPr id="604" name="Google Shape;604;p2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605" name="Google Shape;605;p2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IN" sz="400">
                <a:solidFill>
                  <a:srgbClr val="000000"/>
                </a:solidFill>
                <a:latin typeface="Quattrocento Sans"/>
                <a:ea typeface="Quattrocento Sans"/>
                <a:cs typeface="Quattrocento Sans"/>
                <a:sym typeface="Quattrocento Sans"/>
              </a:rPr>
              <a:t>© 2012 Microsoft Corporation. All rights reserved. Microsoft, Windows, and other product names are or may be registered trademarks and/or trademarks in the U.S. and/or other countries.</a:t>
            </a:r>
            <a:endParaRPr/>
          </a:p>
          <a:p>
            <a:pPr indent="0" lvl="0" marL="0" rtl="0" algn="l">
              <a:spcBef>
                <a:spcPts val="0"/>
              </a:spcBef>
              <a:spcAft>
                <a:spcPts val="0"/>
              </a:spcAft>
              <a:buNone/>
            </a:pPr>
            <a:r>
              <a:rPr lang="en-IN" sz="400">
                <a:solidFill>
                  <a:srgbClr val="000000"/>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606" name="Google Shape;606;p2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IN">
                <a:solidFill>
                  <a:srgbClr val="000000"/>
                </a:solidFill>
              </a:rPr>
              <a:t>7/13/2017</a:t>
            </a:r>
            <a:endParaRPr>
              <a:solidFill>
                <a:srgbClr val="000000"/>
              </a:solidFill>
            </a:endParaRPr>
          </a:p>
        </p:txBody>
      </p:sp>
      <p:sp>
        <p:nvSpPr>
          <p:cNvPr id="607" name="Google Shape;60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solidFill>
                  <a:srgbClr val="000000"/>
                </a:solidFill>
              </a:rPr>
              <a:t>‹#›</a:t>
            </a:fld>
            <a:endParaRPr>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rgbClr val="FFFFFF"/>
              </a:buClr>
              <a:buSzPts val="1200"/>
              <a:buFont typeface="Arial"/>
              <a:buChar char="•"/>
            </a:pPr>
            <a:r>
              <a:rPr lang="en-IN">
                <a:solidFill>
                  <a:srgbClr val="FFFFFF"/>
                </a:solidFill>
              </a:rPr>
              <a:t>Once you are ready to publish your report and the visualizations within it, you can surface it to a broader audience by publishing to the Power BI service</a:t>
            </a:r>
            <a:endParaRPr/>
          </a:p>
          <a:p>
            <a:pPr indent="-171450" lvl="0" marL="171450" rtl="0" algn="l">
              <a:lnSpc>
                <a:spcPct val="90000"/>
              </a:lnSpc>
              <a:spcBef>
                <a:spcPts val="0"/>
              </a:spcBef>
              <a:spcAft>
                <a:spcPts val="0"/>
              </a:spcAft>
              <a:buClr>
                <a:srgbClr val="FFFFFF"/>
              </a:buClr>
              <a:buSzPts val="1200"/>
              <a:buFont typeface="Arial"/>
              <a:buChar char="•"/>
            </a:pPr>
            <a:r>
              <a:rPr lang="en-IN">
                <a:solidFill>
                  <a:srgbClr val="FFFFFF"/>
                </a:solidFill>
              </a:rPr>
              <a:t>Save the Power BI Desktop file, then go into the Get Data interface on powerbi.com to upload the report and share it with others</a:t>
            </a:r>
            <a:endParaRPr/>
          </a:p>
          <a:p>
            <a:pPr indent="-171450" lvl="0" marL="171450" rtl="0" algn="l">
              <a:lnSpc>
                <a:spcPct val="90000"/>
              </a:lnSpc>
              <a:spcBef>
                <a:spcPts val="0"/>
              </a:spcBef>
              <a:spcAft>
                <a:spcPts val="0"/>
              </a:spcAft>
              <a:buClr>
                <a:srgbClr val="FFFFFF"/>
              </a:buClr>
              <a:buSzPts val="1200"/>
              <a:buFont typeface="Arial"/>
              <a:buChar char="•"/>
            </a:pPr>
            <a:r>
              <a:rPr lang="en-IN">
                <a:solidFill>
                  <a:srgbClr val="FFFFFF"/>
                </a:solidFill>
              </a:rPr>
              <a:t>This enables you to give Power BI users access to richer data models and reports than they could create on their own</a:t>
            </a:r>
            <a:endParaRPr/>
          </a:p>
        </p:txBody>
      </p:sp>
      <p:sp>
        <p:nvSpPr>
          <p:cNvPr id="647" name="Google Shape;647;p2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648" name="Google Shape;648;p2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IN" sz="400">
                <a:solidFill>
                  <a:srgbClr val="000000"/>
                </a:solidFill>
                <a:latin typeface="Quattrocento Sans"/>
                <a:ea typeface="Quattrocento Sans"/>
                <a:cs typeface="Quattrocento Sans"/>
                <a:sym typeface="Quattrocento Sans"/>
              </a:rPr>
              <a:t>© 2012 Microsoft Corporation. All rights reserved. Microsoft, Windows, and other product names are or may be registered trademarks and/or trademarks in the U.S. and/or other countries.</a:t>
            </a:r>
            <a:endParaRPr/>
          </a:p>
          <a:p>
            <a:pPr indent="0" lvl="0" marL="0" rtl="0" algn="l">
              <a:spcBef>
                <a:spcPts val="0"/>
              </a:spcBef>
              <a:spcAft>
                <a:spcPts val="0"/>
              </a:spcAft>
              <a:buNone/>
            </a:pPr>
            <a:r>
              <a:rPr lang="en-IN" sz="400">
                <a:solidFill>
                  <a:srgbClr val="000000"/>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649" name="Google Shape;649;p2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IN">
                <a:solidFill>
                  <a:srgbClr val="000000"/>
                </a:solidFill>
              </a:rPr>
              <a:t>7/13/2017</a:t>
            </a:r>
            <a:endParaRPr>
              <a:solidFill>
                <a:srgbClr val="000000"/>
              </a:solidFill>
            </a:endParaRPr>
          </a:p>
        </p:txBody>
      </p:sp>
      <p:sp>
        <p:nvSpPr>
          <p:cNvPr id="650" name="Google Shape;65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solidFill>
                  <a:srgbClr val="000000"/>
                </a:solidFill>
              </a:rPr>
              <a:t>‹#›</a:t>
            </a:fld>
            <a:endParaRPr>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chemeClr val="dk1"/>
                </a:solidFill>
                <a:latin typeface="Calibri"/>
                <a:ea typeface="Calibri"/>
                <a:cs typeface="Calibri"/>
                <a:sym typeface="Calibri"/>
              </a:rPr>
              <a:t>3 V’s here stand for :</a:t>
            </a:r>
            <a:endParaRPr b="1" i="0" sz="1200">
              <a:solidFill>
                <a:schemeClr val="dk1"/>
              </a:solidFill>
              <a:latin typeface="Calibri"/>
              <a:ea typeface="Calibri"/>
              <a:cs typeface="Calibri"/>
              <a:sym typeface="Calibri"/>
            </a:endParaRPr>
          </a:p>
          <a:p>
            <a:pPr indent="0" lvl="0" marL="0" rtl="0" algn="l">
              <a:spcBef>
                <a:spcPts val="0"/>
              </a:spcBef>
              <a:spcAft>
                <a:spcPts val="0"/>
              </a:spcAft>
              <a:buNone/>
            </a:pPr>
            <a:r>
              <a:rPr b="1" i="0" lang="en-IN" sz="1200">
                <a:solidFill>
                  <a:schemeClr val="dk1"/>
                </a:solidFill>
                <a:latin typeface="Calibri"/>
                <a:ea typeface="Calibri"/>
                <a:cs typeface="Calibri"/>
                <a:sym typeface="Calibri"/>
              </a:rPr>
              <a:t>Volume.</a:t>
            </a:r>
            <a:r>
              <a:rPr b="0" i="0" lang="en-IN" sz="1200">
                <a:solidFill>
                  <a:schemeClr val="dk1"/>
                </a:solidFill>
                <a:latin typeface="Calibri"/>
                <a:ea typeface="Calibri"/>
                <a:cs typeface="Calibri"/>
                <a:sym typeface="Calibri"/>
              </a:rPr>
              <a:t> Organizations collect data from a variety of sources, including business transactions, social media and information from sensor or machine-to-machine data. In the past, storing it would’ve been a problem – but new technologies (such as Hadoop) have eased the burden.</a:t>
            </a:r>
            <a:endParaRPr/>
          </a:p>
          <a:p>
            <a:pPr indent="0" lvl="0" marL="0" rtl="0" algn="l">
              <a:spcBef>
                <a:spcPts val="0"/>
              </a:spcBef>
              <a:spcAft>
                <a:spcPts val="0"/>
              </a:spcAft>
              <a:buNone/>
            </a:pPr>
            <a:r>
              <a:rPr b="1" i="0" lang="en-IN" sz="1200">
                <a:solidFill>
                  <a:schemeClr val="dk1"/>
                </a:solidFill>
                <a:latin typeface="Calibri"/>
                <a:ea typeface="Calibri"/>
                <a:cs typeface="Calibri"/>
                <a:sym typeface="Calibri"/>
              </a:rPr>
              <a:t>Velocity.</a:t>
            </a:r>
            <a:r>
              <a:rPr b="0" i="0" lang="en-IN" sz="1200">
                <a:solidFill>
                  <a:schemeClr val="dk1"/>
                </a:solidFill>
                <a:latin typeface="Calibri"/>
                <a:ea typeface="Calibri"/>
                <a:cs typeface="Calibri"/>
                <a:sym typeface="Calibri"/>
              </a:rPr>
              <a:t> Data streams in at an unprecedented speed and must be dealt with in a timely manner. RFID tags, sensors and smart metering are driving the need to deal with torrents of data in near-real time.</a:t>
            </a:r>
            <a:endParaRPr/>
          </a:p>
          <a:p>
            <a:pPr indent="0" lvl="0" marL="0" rtl="0" algn="l">
              <a:spcBef>
                <a:spcPts val="0"/>
              </a:spcBef>
              <a:spcAft>
                <a:spcPts val="0"/>
              </a:spcAft>
              <a:buNone/>
            </a:pPr>
            <a:r>
              <a:rPr b="1" i="0" lang="en-IN" sz="1200">
                <a:solidFill>
                  <a:schemeClr val="dk1"/>
                </a:solidFill>
                <a:latin typeface="Calibri"/>
                <a:ea typeface="Calibri"/>
                <a:cs typeface="Calibri"/>
                <a:sym typeface="Calibri"/>
              </a:rPr>
              <a:t>Variety.</a:t>
            </a:r>
            <a:r>
              <a:rPr b="0" i="0" lang="en-IN" sz="1200">
                <a:solidFill>
                  <a:schemeClr val="dk1"/>
                </a:solidFill>
                <a:latin typeface="Calibri"/>
                <a:ea typeface="Calibri"/>
                <a:cs typeface="Calibri"/>
                <a:sym typeface="Calibri"/>
              </a:rPr>
              <a:t> Data comes in all types of formats – from structured, numeric data in traditional databases to unstructured text documents, email, video, audio, stock ticker data and financial transactions.</a:t>
            </a:r>
            <a:endParaRPr/>
          </a:p>
          <a:p>
            <a:pPr indent="0" lvl="0" marL="0" rtl="0" algn="l">
              <a:spcBef>
                <a:spcPts val="0"/>
              </a:spcBef>
              <a:spcAft>
                <a:spcPts val="0"/>
              </a:spcAft>
              <a:buNone/>
            </a:pPr>
            <a:r>
              <a:t/>
            </a:r>
            <a:endParaRPr/>
          </a:p>
        </p:txBody>
      </p:sp>
      <p:sp>
        <p:nvSpPr>
          <p:cNvPr id="131" name="Google Shape;13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4" name="Google Shape;70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latin typeface="Quattrocento Sans"/>
                <a:ea typeface="Quattrocento Sans"/>
                <a:cs typeface="Quattrocento Sans"/>
                <a:sym typeface="Quattrocento Sans"/>
              </a:rPr>
              <a:t>HOW TO ADD CUSTOM VISUALS IN POWER BI </a:t>
            </a:r>
            <a:r>
              <a:rPr lang="en-IN"/>
              <a:t>: https://powerbi.microsoft.com/en-us/documentation/powerbi-custom-visuals-use/</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IN"/>
              <a:t>https://store.office.com/search.aspx?category=Data%2BVisualization%2B%252b%2BBI&amp;sourcecorrid=8d64c608-a4f3-4c80-8d2c-24edd529aa12&amp;clickedfilter=OfficeProductFilter%3APowerBI&amp;productgroup=PowerBI</a:t>
            </a:r>
            <a:endParaRPr/>
          </a:p>
          <a:p>
            <a:pPr indent="0" lvl="0" marL="0" rtl="0" algn="l">
              <a:spcBef>
                <a:spcPts val="0"/>
              </a:spcBef>
              <a:spcAft>
                <a:spcPts val="0"/>
              </a:spcAft>
              <a:buNone/>
            </a:pPr>
            <a:r>
              <a:t/>
            </a:r>
            <a:endParaRPr/>
          </a:p>
        </p:txBody>
      </p:sp>
      <p:sp>
        <p:nvSpPr>
          <p:cNvPr id="705" name="Google Shape;70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In this particular report I have </a:t>
            </a:r>
            <a:r>
              <a:rPr b="1" i="0" lang="en-IN" sz="1200">
                <a:solidFill>
                  <a:schemeClr val="dk1"/>
                </a:solidFill>
                <a:latin typeface="Calibri"/>
                <a:ea typeface="Calibri"/>
                <a:cs typeface="Calibri"/>
                <a:sym typeface="Calibri"/>
              </a:rPr>
              <a:t>Created a Weather Dashboard with Power BI and API , </a:t>
            </a:r>
            <a:r>
              <a:rPr b="0" i="0" lang="en-IN" sz="1200">
                <a:solidFill>
                  <a:schemeClr val="dk1"/>
                </a:solidFill>
                <a:latin typeface="Calibri"/>
                <a:ea typeface="Calibri"/>
                <a:cs typeface="Calibri"/>
                <a:sym typeface="Calibri"/>
              </a:rPr>
              <a:t>wherein I have</a:t>
            </a:r>
            <a:r>
              <a:rPr b="1" i="0" lang="en-IN" sz="1200">
                <a:solidFill>
                  <a:schemeClr val="dk1"/>
                </a:solidFill>
                <a:latin typeface="Calibri"/>
                <a:ea typeface="Calibri"/>
                <a:cs typeface="Calibri"/>
                <a:sym typeface="Calibri"/>
              </a:rPr>
              <a:t> </a:t>
            </a:r>
            <a:r>
              <a:rPr b="0" i="0" lang="en-IN" sz="1200">
                <a:solidFill>
                  <a:schemeClr val="dk1"/>
                </a:solidFill>
                <a:latin typeface="Calibri"/>
                <a:ea typeface="Calibri"/>
                <a:cs typeface="Calibri"/>
                <a:sym typeface="Calibri"/>
              </a:rPr>
              <a:t>connected to the OpenWeatherMap API, through json, and build a dashboard including current weather and forecast for a certain city(New York).</a:t>
            </a:r>
            <a:endParaRPr/>
          </a:p>
          <a:p>
            <a:pPr indent="0" lvl="0" marL="0" marR="0" rtl="0" algn="l">
              <a:lnSpc>
                <a:spcPct val="100000"/>
              </a:lnSpc>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IN" sz="1200">
                <a:solidFill>
                  <a:schemeClr val="dk1"/>
                </a:solidFill>
                <a:latin typeface="Calibri"/>
                <a:ea typeface="Calibri"/>
                <a:cs typeface="Calibri"/>
                <a:sym typeface="Calibri"/>
              </a:rPr>
              <a:t>The reference link from where I got all the help is : https://</a:t>
            </a:r>
            <a:r>
              <a:rPr b="1" i="0" lang="en-IN" sz="1200">
                <a:solidFill>
                  <a:schemeClr val="dk1"/>
                </a:solidFill>
                <a:latin typeface="Calibri"/>
                <a:ea typeface="Calibri"/>
                <a:cs typeface="Calibri"/>
                <a:sym typeface="Calibri"/>
              </a:rPr>
              <a:t>www.biitlog.com/power-bi-weather-api/ </a:t>
            </a:r>
            <a:endParaRPr b="1"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729" name="Google Shape;72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This was one of my first reports as earlier I showed a tutorial wherein we can take data from the web here similarly we are fetching data over web from wikki , for my convenience I took Populations of states in india and merged it with another data set Crime Rates in states in india.</a:t>
            </a:r>
            <a:endParaRPr/>
          </a:p>
        </p:txBody>
      </p:sp>
      <p:sp>
        <p:nvSpPr>
          <p:cNvPr id="736" name="Google Shape;73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“To fetch data we need specifically the </a:t>
            </a:r>
            <a:r>
              <a:rPr b="1" lang="en-IN"/>
              <a:t>Server name</a:t>
            </a:r>
            <a:r>
              <a:rPr lang="en-IN"/>
              <a:t>, the </a:t>
            </a:r>
            <a:r>
              <a:rPr b="1" lang="en-IN"/>
              <a:t>name of the database </a:t>
            </a:r>
            <a:r>
              <a:rPr lang="en-IN"/>
              <a:t>and the </a:t>
            </a:r>
            <a:r>
              <a:rPr b="1" lang="en-IN"/>
              <a:t>sql query </a:t>
            </a:r>
            <a:r>
              <a:rPr lang="en-IN"/>
              <a:t>of the particular table or tables we are importing .</a:t>
            </a:r>
            <a:endParaRPr/>
          </a:p>
          <a:p>
            <a:pPr indent="0" lvl="0" marL="0" rtl="0" algn="l">
              <a:spcBef>
                <a:spcPts val="0"/>
              </a:spcBef>
              <a:spcAft>
                <a:spcPts val="0"/>
              </a:spcAft>
              <a:buNone/>
            </a:pPr>
            <a:r>
              <a:rPr lang="en-IN"/>
              <a:t>There are two types of connectivity modes </a:t>
            </a:r>
            <a:r>
              <a:rPr b="1" lang="en-IN"/>
              <a:t>Import</a:t>
            </a:r>
            <a:r>
              <a:rPr lang="en-IN"/>
              <a:t> and </a:t>
            </a:r>
            <a:r>
              <a:rPr b="1" lang="en-IN"/>
              <a:t>DirectQuery , </a:t>
            </a:r>
            <a:r>
              <a:rPr b="0" lang="en-IN"/>
              <a:t>the basic difference between both is that import makes a copy &amp; gets the data whereas DirectQuery takes the directly and makes the visualisation .</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IN"/>
              <a:t>For more details : </a:t>
            </a:r>
            <a:r>
              <a:rPr b="1" lang="en-IN"/>
              <a:t>https://powerbi.microsoft.com/en-us/documentation/powerbi-desktop-use-directquery/</a:t>
            </a:r>
            <a:endParaRPr b="1"/>
          </a:p>
        </p:txBody>
      </p:sp>
      <p:sp>
        <p:nvSpPr>
          <p:cNvPr id="743" name="Google Shape;74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In this particular report the data was taken from </a:t>
            </a:r>
            <a:r>
              <a:rPr b="1" lang="en-IN"/>
              <a:t>the sql database </a:t>
            </a:r>
            <a:r>
              <a:rPr lang="en-IN"/>
              <a:t>.</a:t>
            </a:r>
            <a:endParaRPr/>
          </a:p>
        </p:txBody>
      </p:sp>
      <p:sp>
        <p:nvSpPr>
          <p:cNvPr id="763" name="Google Shape;763;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AMC (SQL database)</a:t>
            </a:r>
            <a:endParaRPr/>
          </a:p>
        </p:txBody>
      </p:sp>
      <p:sp>
        <p:nvSpPr>
          <p:cNvPr id="769" name="Google Shape;769;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cjc status (sql database)</a:t>
            </a:r>
            <a:endParaRPr/>
          </a:p>
        </p:txBody>
      </p:sp>
      <p:sp>
        <p:nvSpPr>
          <p:cNvPr id="775" name="Google Shape;77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228600" lvl="1" marL="685800" marR="0" rtl="0" algn="l">
              <a:lnSpc>
                <a:spcPct val="100000"/>
              </a:lnSpc>
              <a:spcBef>
                <a:spcPts val="0"/>
              </a:spcBef>
              <a:spcAft>
                <a:spcPts val="0"/>
              </a:spcAft>
              <a:buClr>
                <a:schemeClr val="dk1"/>
              </a:buClr>
              <a:buSzPts val="1200"/>
              <a:buFont typeface="Calibri"/>
              <a:buAutoNum type="arabicPeriod"/>
            </a:pPr>
            <a:r>
              <a:rPr b="0" i="0" lang="en-IN" sz="1200">
                <a:solidFill>
                  <a:schemeClr val="dk1"/>
                </a:solidFill>
                <a:latin typeface="Calibri"/>
                <a:ea typeface="Calibri"/>
                <a:cs typeface="Calibri"/>
                <a:sym typeface="Calibri"/>
              </a:rPr>
              <a:t>Big data can be analysed with the software tools commonly used as part of Advance Analytics disciplines such as </a:t>
            </a:r>
            <a:r>
              <a:rPr b="1" i="0" lang="en-IN" sz="1200">
                <a:solidFill>
                  <a:schemeClr val="dk1"/>
                </a:solidFill>
                <a:latin typeface="Calibri"/>
                <a:ea typeface="Calibri"/>
                <a:cs typeface="Calibri"/>
                <a:sym typeface="Calibri"/>
              </a:rPr>
              <a:t>Predictive Analysis Data Mining, Text Analytics and Statically Method.</a:t>
            </a:r>
            <a:endParaRPr/>
          </a:p>
          <a:p>
            <a:pPr indent="-228600" lvl="1" marL="685800" marR="0" rtl="0" algn="l">
              <a:lnSpc>
                <a:spcPct val="100000"/>
              </a:lnSpc>
              <a:spcBef>
                <a:spcPts val="0"/>
              </a:spcBef>
              <a:spcAft>
                <a:spcPts val="0"/>
              </a:spcAft>
              <a:buClr>
                <a:schemeClr val="dk1"/>
              </a:buClr>
              <a:buSzPts val="1200"/>
              <a:buFont typeface="Calibri"/>
              <a:buAutoNum type="arabicPeriod"/>
            </a:pPr>
            <a:r>
              <a:rPr b="0" i="0" lang="en-IN" sz="1200">
                <a:solidFill>
                  <a:schemeClr val="dk1"/>
                </a:solidFill>
                <a:latin typeface="Calibri"/>
                <a:ea typeface="Calibri"/>
                <a:cs typeface="Calibri"/>
                <a:sym typeface="Calibri"/>
              </a:rPr>
              <a:t>But the semi-structured and unstructured data may not fit well in traditional Data Warehouse based on Relational Database. As a result, many organizations looking to collect, process and analyse big data have turned to a newer class of technologies that includes </a:t>
            </a:r>
            <a:r>
              <a:rPr b="1" i="0" lang="en-IN" sz="1200">
                <a:solidFill>
                  <a:schemeClr val="dk1"/>
                </a:solidFill>
                <a:latin typeface="Calibri"/>
                <a:ea typeface="Calibri"/>
                <a:cs typeface="Calibri"/>
                <a:sym typeface="Calibri"/>
              </a:rPr>
              <a:t>Hadoop</a:t>
            </a:r>
            <a:r>
              <a:rPr b="0" i="0" lang="en-IN" sz="1200">
                <a:solidFill>
                  <a:schemeClr val="dk1"/>
                </a:solidFill>
                <a:latin typeface="Calibri"/>
                <a:ea typeface="Calibri"/>
                <a:cs typeface="Calibri"/>
                <a:sym typeface="Calibri"/>
              </a:rPr>
              <a:t> and related tools such as </a:t>
            </a:r>
            <a:r>
              <a:rPr b="1" i="0" lang="en-IN" sz="1200">
                <a:solidFill>
                  <a:schemeClr val="dk1"/>
                </a:solidFill>
                <a:latin typeface="Calibri"/>
                <a:ea typeface="Calibri"/>
                <a:cs typeface="Calibri"/>
                <a:sym typeface="Calibri"/>
              </a:rPr>
              <a:t>Yarn Spook, Spark, and Pig as well as No Sql databases( such as mongodb) </a:t>
            </a:r>
            <a:endParaRPr/>
          </a:p>
          <a:p>
            <a:pPr indent="-228600" lvl="1" marL="685800" marR="0" rtl="0" algn="l">
              <a:lnSpc>
                <a:spcPct val="100000"/>
              </a:lnSpc>
              <a:spcBef>
                <a:spcPts val="0"/>
              </a:spcBef>
              <a:spcAft>
                <a:spcPts val="0"/>
              </a:spcAft>
              <a:buClr>
                <a:schemeClr val="dk1"/>
              </a:buClr>
              <a:buSzPts val="1200"/>
              <a:buFont typeface="Calibri"/>
              <a:buAutoNum type="arabicPeriod"/>
            </a:pPr>
            <a:r>
              <a:rPr b="1" i="0" lang="en-IN" sz="1200">
                <a:solidFill>
                  <a:schemeClr val="dk1"/>
                </a:solidFill>
                <a:latin typeface="Calibri"/>
                <a:ea typeface="Calibri"/>
                <a:cs typeface="Calibri"/>
                <a:sym typeface="Calibri"/>
              </a:rPr>
              <a:t>Mainstream BI software </a:t>
            </a:r>
            <a:r>
              <a:rPr b="0" i="0" lang="en-IN" sz="1200">
                <a:solidFill>
                  <a:schemeClr val="dk1"/>
                </a:solidFill>
                <a:latin typeface="Calibri"/>
                <a:ea typeface="Calibri"/>
                <a:cs typeface="Calibri"/>
                <a:sym typeface="Calibri"/>
              </a:rPr>
              <a:t>and </a:t>
            </a:r>
            <a:r>
              <a:rPr b="1" i="0" lang="en-IN" sz="1200">
                <a:solidFill>
                  <a:schemeClr val="dk1"/>
                </a:solidFill>
                <a:latin typeface="Calibri"/>
                <a:ea typeface="Calibri"/>
                <a:cs typeface="Calibri"/>
                <a:sym typeface="Calibri"/>
              </a:rPr>
              <a:t>Visualization tools </a:t>
            </a:r>
            <a:r>
              <a:rPr b="0" i="0" lang="en-IN" sz="1200">
                <a:solidFill>
                  <a:schemeClr val="dk1"/>
                </a:solidFill>
                <a:latin typeface="Calibri"/>
                <a:ea typeface="Calibri"/>
                <a:cs typeface="Calibri"/>
                <a:sym typeface="Calibri"/>
              </a:rPr>
              <a:t>can also play a role in the analysis process reason being in the end all this data can be viewed in a simplified notion and meaningful value maybe extracted for the same.</a:t>
            </a:r>
            <a:endParaRPr b="1" i="0" sz="1200">
              <a:solidFill>
                <a:schemeClr val="dk1"/>
              </a:solidFill>
              <a:latin typeface="Calibri"/>
              <a:ea typeface="Calibri"/>
              <a:cs typeface="Calibri"/>
              <a:sym typeface="Calibri"/>
            </a:endParaRPr>
          </a:p>
        </p:txBody>
      </p:sp>
      <p:sp>
        <p:nvSpPr>
          <p:cNvPr id="139" name="Google Shape;13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Land cost analysis (sql database)</a:t>
            </a:r>
            <a:endParaRPr/>
          </a:p>
        </p:txBody>
      </p:sp>
      <p:sp>
        <p:nvSpPr>
          <p:cNvPr id="781" name="Google Shape;781;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List of unreleased purchase order (sql database)</a:t>
            </a:r>
            <a:endParaRPr/>
          </a:p>
        </p:txBody>
      </p:sp>
      <p:sp>
        <p:nvSpPr>
          <p:cNvPr id="787" name="Google Shape;78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Specific po (sql database)</a:t>
            </a:r>
            <a:endParaRPr/>
          </a:p>
        </p:txBody>
      </p:sp>
      <p:sp>
        <p:nvSpPr>
          <p:cNvPr id="793" name="Google Shape;79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Order inflow(sql database)</a:t>
            </a:r>
            <a:endParaRPr/>
          </a:p>
        </p:txBody>
      </p:sp>
      <p:sp>
        <p:nvSpPr>
          <p:cNvPr id="799" name="Google Shape;799;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Purchase order release (sql database)</a:t>
            </a:r>
            <a:endParaRPr/>
          </a:p>
        </p:txBody>
      </p:sp>
      <p:sp>
        <p:nvSpPr>
          <p:cNvPr id="805" name="Google Shape;80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chemeClr val="dk1"/>
                </a:solidFill>
                <a:latin typeface="Calibri"/>
                <a:ea typeface="Calibri"/>
                <a:cs typeface="Calibri"/>
                <a:sym typeface="Calibri"/>
              </a:rPr>
              <a:t>Because it's a programmable environment that uses command-line scripting, you can store a series of complex data-analysis steps in R. That lets you re-use your analysis work on similar data more easily than if you were using a point-and-click interface.</a:t>
            </a:r>
            <a:endParaRPr b="1"/>
          </a:p>
        </p:txBody>
      </p:sp>
      <p:sp>
        <p:nvSpPr>
          <p:cNvPr id="829" name="Google Shape;82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THE CODE IS PASTED IN THE FOLDER named </a:t>
            </a:r>
            <a:r>
              <a:rPr b="1" lang="en-IN"/>
              <a:t>R &amp; POWER BI </a:t>
            </a:r>
            <a:r>
              <a:rPr lang="en-IN"/>
              <a:t>in the name </a:t>
            </a:r>
            <a:r>
              <a:rPr b="1" lang="en-IN"/>
              <a:t>code</a:t>
            </a:r>
            <a:endParaRPr/>
          </a:p>
          <a:p>
            <a:pPr indent="0" lvl="0" marL="0" rtl="0" algn="l">
              <a:spcBef>
                <a:spcPts val="0"/>
              </a:spcBef>
              <a:spcAft>
                <a:spcPts val="0"/>
              </a:spcAft>
              <a:buNone/>
            </a:pPr>
            <a:r>
              <a:rPr b="1" lang="en-IN"/>
              <a:t>Also to import data in your power bi you need to paste your csv file from the folder to the folder where R is installed . (by default documents)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IN"/>
              <a:t>Ref : https://community.powerbi.com/t5/Community-Blog/R-script-as-data-source-in-Power-BI-Desktop/ba-p/43341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838" name="Google Shape;838;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So here comes the role of Visualization tools such as Tableu, Wolfram alpha, Raw , Plotty ,Power BI etc</a:t>
            </a:r>
            <a:endParaRPr/>
          </a:p>
          <a:p>
            <a:pPr indent="0" lvl="0" marL="0" rtl="0" algn="l">
              <a:spcBef>
                <a:spcPts val="0"/>
              </a:spcBef>
              <a:spcAft>
                <a:spcPts val="0"/>
              </a:spcAft>
              <a:buNone/>
            </a:pPr>
            <a:r>
              <a:rPr lang="en-IN"/>
              <a:t>In my case I have worked on Power BI and various features associated to it.</a:t>
            </a:r>
            <a:endParaRPr/>
          </a:p>
        </p:txBody>
      </p:sp>
      <p:sp>
        <p:nvSpPr>
          <p:cNvPr id="150" name="Google Shape;15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rgbClr val="333333"/>
              </a:buClr>
              <a:buSzPts val="1200"/>
              <a:buFont typeface="Arial"/>
              <a:buChar char="•"/>
            </a:pPr>
            <a:r>
              <a:rPr b="0" i="0" lang="en-IN">
                <a:solidFill>
                  <a:srgbClr val="333333"/>
                </a:solidFill>
                <a:latin typeface="Quattrocento Sans"/>
                <a:ea typeface="Quattrocento Sans"/>
                <a:cs typeface="Quattrocento Sans"/>
                <a:sym typeface="Quattrocento Sans"/>
              </a:rPr>
              <a:t>As we’re only interested in state level data, using subset function we can</a:t>
            </a:r>
            <a:r>
              <a:rPr b="1" i="0" lang="en-IN">
                <a:solidFill>
                  <a:srgbClr val="333333"/>
                </a:solidFill>
                <a:latin typeface="Quattrocento Sans"/>
                <a:ea typeface="Quattrocento Sans"/>
                <a:cs typeface="Quattrocento Sans"/>
                <a:sym typeface="Quattrocento Sans"/>
              </a:rPr>
              <a:t> filter </a:t>
            </a:r>
            <a:r>
              <a:rPr b="0" i="0" lang="en-IN">
                <a:solidFill>
                  <a:srgbClr val="333333"/>
                </a:solidFill>
                <a:latin typeface="Quattrocento Sans"/>
                <a:ea typeface="Quattrocento Sans"/>
                <a:cs typeface="Quattrocento Sans"/>
                <a:sym typeface="Quattrocento Sans"/>
              </a:rPr>
              <a:t>out rows that is not useful. Using </a:t>
            </a:r>
            <a:r>
              <a:rPr b="1" i="0" lang="en-IN">
                <a:solidFill>
                  <a:srgbClr val="333333"/>
                </a:solidFill>
                <a:latin typeface="Quattrocento Sans"/>
                <a:ea typeface="Quattrocento Sans"/>
                <a:cs typeface="Quattrocento Sans"/>
                <a:sym typeface="Quattrocento Sans"/>
              </a:rPr>
              <a:t>‘!=’</a:t>
            </a:r>
            <a:r>
              <a:rPr b="0" i="0" lang="en-IN">
                <a:solidFill>
                  <a:srgbClr val="333333"/>
                </a:solidFill>
                <a:latin typeface="Quattrocento Sans"/>
                <a:ea typeface="Quattrocento Sans"/>
                <a:cs typeface="Quattrocento Sans"/>
                <a:sym typeface="Quattrocento Sans"/>
              </a:rPr>
              <a:t> operator and </a:t>
            </a:r>
            <a:r>
              <a:rPr b="1" i="0" lang="en-IN">
                <a:solidFill>
                  <a:srgbClr val="333333"/>
                </a:solidFill>
                <a:latin typeface="Quattrocento Sans"/>
                <a:ea typeface="Quattrocento Sans"/>
                <a:cs typeface="Quattrocento Sans"/>
                <a:sym typeface="Quattrocento Sans"/>
              </a:rPr>
              <a:t>‘&amp;’ </a:t>
            </a:r>
            <a:r>
              <a:rPr b="0" i="0" lang="en-IN">
                <a:solidFill>
                  <a:srgbClr val="333333"/>
                </a:solidFill>
                <a:latin typeface="Quattrocento Sans"/>
                <a:ea typeface="Quattrocento Sans"/>
                <a:cs typeface="Quattrocento Sans"/>
                <a:sym typeface="Quattrocento Sans"/>
              </a:rPr>
              <a:t>operator to specify multiple conditions we are going to excluded rows where there is no state details, commodity totals and state totals. Using Omit function will remove all rows where value is null.</a:t>
            </a:r>
            <a:endParaRPr/>
          </a:p>
          <a:p>
            <a:pPr indent="0" lvl="0" marL="0" rtl="0" algn="l">
              <a:spcBef>
                <a:spcPts val="0"/>
              </a:spcBef>
              <a:spcAft>
                <a:spcPts val="0"/>
              </a:spcAft>
              <a:buClr>
                <a:schemeClr val="dk1"/>
              </a:buClr>
              <a:buSzPts val="1200"/>
              <a:buFont typeface="Arial"/>
              <a:buNone/>
            </a:pPr>
            <a:r>
              <a:t/>
            </a:r>
            <a:endParaRPr b="0" i="0">
              <a:solidFill>
                <a:srgbClr val="333333"/>
              </a:solidFill>
              <a:latin typeface="Quattrocento Sans"/>
              <a:ea typeface="Quattrocento Sans"/>
              <a:cs typeface="Quattrocento Sans"/>
              <a:sym typeface="Quattrocento Sans"/>
            </a:endParaRPr>
          </a:p>
          <a:p>
            <a:pPr indent="-171450" lvl="0" marL="171450" rtl="0" algn="l">
              <a:spcBef>
                <a:spcPts val="0"/>
              </a:spcBef>
              <a:spcAft>
                <a:spcPts val="0"/>
              </a:spcAft>
              <a:buClr>
                <a:schemeClr val="dk1"/>
              </a:buClr>
              <a:buSzPts val="1200"/>
              <a:buFont typeface="Arial"/>
              <a:buChar char="•"/>
            </a:pPr>
            <a:r>
              <a:rPr b="0" i="0" lang="en-IN" sz="1200">
                <a:solidFill>
                  <a:schemeClr val="dk1"/>
                </a:solidFill>
                <a:latin typeface="Calibri"/>
                <a:ea typeface="Calibri"/>
                <a:cs typeface="Calibri"/>
                <a:sym typeface="Calibri"/>
              </a:rPr>
              <a:t>Finally we want to </a:t>
            </a:r>
            <a:r>
              <a:rPr b="1" i="0" lang="en-IN" sz="1200">
                <a:solidFill>
                  <a:schemeClr val="dk1"/>
                </a:solidFill>
                <a:latin typeface="Calibri"/>
                <a:ea typeface="Calibri"/>
                <a:cs typeface="Calibri"/>
                <a:sym typeface="Calibri"/>
              </a:rPr>
              <a:t>merge</a:t>
            </a:r>
            <a:r>
              <a:rPr b="0" i="0" lang="en-IN" sz="1200">
                <a:solidFill>
                  <a:schemeClr val="dk1"/>
                </a:solidFill>
                <a:latin typeface="Calibri"/>
                <a:ea typeface="Calibri"/>
                <a:cs typeface="Calibri"/>
                <a:sym typeface="Calibri"/>
              </a:rPr>
              <a:t> these two data frames into single one to be used in power bi. We will use merge function for that and specify columns we want to perform match on.</a:t>
            </a:r>
            <a:endParaRPr/>
          </a:p>
          <a:p>
            <a:pPr indent="0" lvl="0" marL="0" rtl="0" algn="l">
              <a:spcBef>
                <a:spcPts val="0"/>
              </a:spcBef>
              <a:spcAft>
                <a:spcPts val="0"/>
              </a:spcAft>
              <a:buNone/>
            </a:pPr>
            <a:r>
              <a:rPr b="0" i="0" lang="en-IN" sz="1200">
                <a:solidFill>
                  <a:schemeClr val="dk1"/>
                </a:solidFill>
                <a:latin typeface="Calibri"/>
                <a:ea typeface="Calibri"/>
                <a:cs typeface="Calibri"/>
                <a:sym typeface="Calibri"/>
              </a:rPr>
              <a:t> </a:t>
            </a:r>
            <a:endParaRPr/>
          </a:p>
          <a:p>
            <a:pPr indent="-95250" lvl="0" marL="171450" rtl="0" algn="l">
              <a:spcBef>
                <a:spcPts val="0"/>
              </a:spcBef>
              <a:spcAft>
                <a:spcPts val="0"/>
              </a:spcAft>
              <a:buClr>
                <a:schemeClr val="dk1"/>
              </a:buClr>
              <a:buSzPts val="1200"/>
              <a:buFont typeface="Arial"/>
              <a:buNone/>
            </a:pPr>
            <a:r>
              <a:t/>
            </a:r>
            <a:endParaRPr/>
          </a:p>
        </p:txBody>
      </p:sp>
      <p:sp>
        <p:nvSpPr>
          <p:cNvPr id="865" name="Google Shape;865;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5" name="Google Shape;875;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AFTER PASTING FINAL CODE IN </a:t>
            </a:r>
            <a:r>
              <a:rPr b="1" lang="en-IN"/>
              <a:t>GET DATA&gt;R SCRIPT</a:t>
            </a:r>
            <a:endParaRPr b="1"/>
          </a:p>
        </p:txBody>
      </p:sp>
      <p:sp>
        <p:nvSpPr>
          <p:cNvPr id="876" name="Google Shape;876;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http://ggplot2.tidyverse.org/reference/theme.html</a:t>
            </a:r>
            <a:endParaRPr/>
          </a:p>
        </p:txBody>
      </p:sp>
      <p:sp>
        <p:nvSpPr>
          <p:cNvPr id="882" name="Google Shape;882;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200">
                <a:solidFill>
                  <a:schemeClr val="dk1"/>
                </a:solidFill>
                <a:latin typeface="Calibri"/>
                <a:ea typeface="Calibri"/>
                <a:cs typeface="Calibri"/>
                <a:sym typeface="Calibri"/>
              </a:rPr>
              <a:t> </a:t>
            </a:r>
            <a:r>
              <a:rPr b="1" i="0" lang="en-IN" sz="1200">
                <a:solidFill>
                  <a:schemeClr val="dk1"/>
                </a:solidFill>
                <a:latin typeface="Calibri"/>
                <a:ea typeface="Calibri"/>
                <a:cs typeface="Calibri"/>
                <a:sym typeface="Calibri"/>
              </a:rPr>
              <a:t>histogram chart: from R visual</a:t>
            </a:r>
            <a:endParaRPr/>
          </a:p>
          <a:p>
            <a:pPr indent="0" lvl="0" marL="0" rtl="0" algn="l">
              <a:spcBef>
                <a:spcPts val="0"/>
              </a:spcBef>
              <a:spcAft>
                <a:spcPts val="0"/>
              </a:spcAft>
              <a:buNone/>
            </a:pPr>
            <a:r>
              <a:rPr lang="en-IN"/>
              <a:t>attach(dataset)</a:t>
            </a:r>
            <a:endParaRPr/>
          </a:p>
          <a:p>
            <a:pPr indent="0" lvl="0" marL="0" rtl="0" algn="l">
              <a:spcBef>
                <a:spcPts val="0"/>
              </a:spcBef>
              <a:spcAft>
                <a:spcPts val="0"/>
              </a:spcAft>
              <a:buNone/>
            </a:pPr>
            <a:r>
              <a:rPr lang="en-IN"/>
              <a:t>hist(ExportValue, col=“Red")</a:t>
            </a:r>
            <a:endParaRPr/>
          </a:p>
        </p:txBody>
      </p:sp>
      <p:sp>
        <p:nvSpPr>
          <p:cNvPr id="888" name="Google Shape;888;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library(ggplot2)</a:t>
            </a:r>
            <a:endParaRPr/>
          </a:p>
          <a:p>
            <a:pPr indent="0" lvl="0" marL="0" rtl="0" algn="l">
              <a:spcBef>
                <a:spcPts val="0"/>
              </a:spcBef>
              <a:spcAft>
                <a:spcPts val="0"/>
              </a:spcAft>
              <a:buNone/>
            </a:pPr>
            <a:r>
              <a:rPr lang="en-IN"/>
              <a:t>ggplot(data=dataset, aes(x=ImportValuePct, y=Year,size='qsec')) +  geom_line(aes(color="red")) + ggtitle("IMPORT VALUE BY YEAR") + theme(legend.position = "none") + theme_bw() +</a:t>
            </a:r>
            <a:endParaRPr/>
          </a:p>
          <a:p>
            <a:pPr indent="0" lvl="0" marL="0" rtl="0" algn="l">
              <a:spcBef>
                <a:spcPts val="0"/>
              </a:spcBef>
              <a:spcAft>
                <a:spcPts val="0"/>
              </a:spcAft>
              <a:buNone/>
            </a:pPr>
            <a:r>
              <a:rPr lang="en-IN"/>
              <a:t>        theme(panel.grid.major = element_line(colour = "#d3d3d3"),</a:t>
            </a:r>
            <a:endParaRPr/>
          </a:p>
          <a:p>
            <a:pPr indent="0" lvl="0" marL="0" rtl="0" algn="l">
              <a:spcBef>
                <a:spcPts val="0"/>
              </a:spcBef>
              <a:spcAft>
                <a:spcPts val="0"/>
              </a:spcAft>
              <a:buNone/>
            </a:pPr>
            <a:r>
              <a:rPr lang="en-IN"/>
              <a:t>              panel.grid.minor = element_blank(),</a:t>
            </a:r>
            <a:endParaRPr/>
          </a:p>
          <a:p>
            <a:pPr indent="0" lvl="0" marL="0" rtl="0" algn="l">
              <a:spcBef>
                <a:spcPts val="0"/>
              </a:spcBef>
              <a:spcAft>
                <a:spcPts val="0"/>
              </a:spcAft>
              <a:buNone/>
            </a:pPr>
            <a:r>
              <a:rPr lang="en-IN"/>
              <a:t>              panel.border = element_blank(),</a:t>
            </a:r>
            <a:endParaRPr/>
          </a:p>
          <a:p>
            <a:pPr indent="0" lvl="0" marL="0" rtl="0" algn="l">
              <a:spcBef>
                <a:spcPts val="0"/>
              </a:spcBef>
              <a:spcAft>
                <a:spcPts val="0"/>
              </a:spcAft>
              <a:buNone/>
            </a:pPr>
            <a:r>
              <a:rPr lang="en-IN"/>
              <a:t>              panel.background = element_blank(),</a:t>
            </a:r>
            <a:endParaRPr/>
          </a:p>
          <a:p>
            <a:pPr indent="0" lvl="0" marL="0" rtl="0" algn="l">
              <a:spcBef>
                <a:spcPts val="0"/>
              </a:spcBef>
              <a:spcAft>
                <a:spcPts val="0"/>
              </a:spcAft>
              <a:buNone/>
            </a:pPr>
            <a:r>
              <a:rPr lang="en-IN"/>
              <a:t>              plot.title = element_text(size = 15, family = "Tahoma", face = "bold"),</a:t>
            </a:r>
            <a:endParaRPr/>
          </a:p>
          <a:p>
            <a:pPr indent="0" lvl="0" marL="0" rtl="0" algn="l">
              <a:spcBef>
                <a:spcPts val="0"/>
              </a:spcBef>
              <a:spcAft>
                <a:spcPts val="0"/>
              </a:spcAft>
              <a:buNone/>
            </a:pPr>
            <a:r>
              <a:rPr lang="en-IN"/>
              <a:t>              text=element_text(family = "Tahoma"),</a:t>
            </a:r>
            <a:endParaRPr/>
          </a:p>
          <a:p>
            <a:pPr indent="0" lvl="0" marL="0" rtl="0" algn="l">
              <a:spcBef>
                <a:spcPts val="0"/>
              </a:spcBef>
              <a:spcAft>
                <a:spcPts val="0"/>
              </a:spcAft>
              <a:buNone/>
            </a:pPr>
            <a:r>
              <a:rPr lang="en-IN"/>
              <a:t>              axis.title = element_text(face="bold"),</a:t>
            </a:r>
            <a:endParaRPr/>
          </a:p>
          <a:p>
            <a:pPr indent="0" lvl="0" marL="0" rtl="0" algn="l">
              <a:spcBef>
                <a:spcPts val="0"/>
              </a:spcBef>
              <a:spcAft>
                <a:spcPts val="0"/>
              </a:spcAft>
              <a:buNone/>
            </a:pPr>
            <a:r>
              <a:rPr lang="en-IN"/>
              <a:t>              axis.text.x = element_text(colour="black", size = 13,face="bold"),</a:t>
            </a:r>
            <a:endParaRPr/>
          </a:p>
          <a:p>
            <a:pPr indent="0" lvl="0" marL="0" rtl="0" algn="l">
              <a:spcBef>
                <a:spcPts val="0"/>
              </a:spcBef>
              <a:spcAft>
                <a:spcPts val="0"/>
              </a:spcAft>
              <a:buNone/>
            </a:pPr>
            <a:r>
              <a:rPr lang="en-IN"/>
              <a:t>              axis.text.y = element_text(colour="black", size = 13,face="bold"),</a:t>
            </a:r>
            <a:endParaRPr/>
          </a:p>
          <a:p>
            <a:pPr indent="0" lvl="0" marL="0" rtl="0" algn="l">
              <a:spcBef>
                <a:spcPts val="0"/>
              </a:spcBef>
              <a:spcAft>
                <a:spcPts val="0"/>
              </a:spcAft>
              <a:buNone/>
            </a:pPr>
            <a:r>
              <a:rPr lang="en-IN"/>
              <a:t>              axis.line = element_line(size=0.5, colour = "black"))</a:t>
            </a:r>
            <a:endParaRPr/>
          </a:p>
          <a:p>
            <a:pPr indent="0" lvl="0" marL="0" rtl="0" algn="l">
              <a:spcBef>
                <a:spcPts val="0"/>
              </a:spcBef>
              <a:spcAft>
                <a:spcPts val="0"/>
              </a:spcAft>
              <a:buNone/>
            </a:pPr>
            <a:r>
              <a:t/>
            </a:r>
            <a:endParaRPr/>
          </a:p>
        </p:txBody>
      </p:sp>
      <p:sp>
        <p:nvSpPr>
          <p:cNvPr id="904" name="Google Shape;904;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910" name="Google Shape;910;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Open R download your library</a:t>
            </a:r>
            <a:endParaRPr b="1"/>
          </a:p>
          <a:p>
            <a:pPr indent="0" lvl="0" marL="0" rtl="0" algn="l">
              <a:spcBef>
                <a:spcPts val="0"/>
              </a:spcBef>
              <a:spcAft>
                <a:spcPts val="0"/>
              </a:spcAft>
              <a:buNone/>
            </a:pPr>
            <a:r>
              <a:rPr b="1" lang="en-IN"/>
              <a:t>“https://cran.r-project.org/doc/contrib/Short-refcard.pdf</a:t>
            </a:r>
            <a:endParaRPr/>
          </a:p>
          <a:p>
            <a:pPr indent="0" lvl="0" marL="0" rtl="0" algn="l">
              <a:spcBef>
                <a:spcPts val="0"/>
              </a:spcBef>
              <a:spcAft>
                <a:spcPts val="0"/>
              </a:spcAft>
              <a:buNone/>
            </a:pPr>
            <a:r>
              <a:rPr b="1" lang="en-IN"/>
              <a:t>https://personality-project.org/r/r.commands.html</a:t>
            </a:r>
            <a:endParaRPr b="1"/>
          </a:p>
        </p:txBody>
      </p:sp>
      <p:sp>
        <p:nvSpPr>
          <p:cNvPr id="916" name="Google Shape;916;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install.packages(“ggplot2") // in our case</a:t>
            </a:r>
            <a:endParaRPr/>
          </a:p>
        </p:txBody>
      </p:sp>
      <p:sp>
        <p:nvSpPr>
          <p:cNvPr id="922" name="Google Shape;922;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a:solidFill>
                  <a:srgbClr val="333F49"/>
                </a:solidFill>
                <a:latin typeface="Open Sans"/>
                <a:ea typeface="Open Sans"/>
                <a:cs typeface="Open Sans"/>
                <a:sym typeface="Open Sans"/>
              </a:rPr>
              <a:t>Next, we will need to create a cumulative calculated column measure using DAX.  On the home ribbon click the </a:t>
            </a:r>
            <a:r>
              <a:rPr b="1" i="0" lang="en-IN">
                <a:solidFill>
                  <a:srgbClr val="333F49"/>
                </a:solidFill>
                <a:latin typeface="Open Sans"/>
                <a:ea typeface="Open Sans"/>
                <a:cs typeface="Open Sans"/>
                <a:sym typeface="Open Sans"/>
              </a:rPr>
              <a:t>New Measure</a:t>
            </a:r>
            <a:r>
              <a:rPr b="0" i="0" lang="en-IN">
                <a:solidFill>
                  <a:srgbClr val="333F49"/>
                </a:solidFill>
                <a:latin typeface="Open Sans"/>
                <a:ea typeface="Open Sans"/>
                <a:cs typeface="Open Sans"/>
                <a:sym typeface="Open Sans"/>
              </a:rPr>
              <a:t> button and enter the following DAX expression.</a:t>
            </a:r>
            <a:endParaRPr/>
          </a:p>
        </p:txBody>
      </p:sp>
      <p:sp>
        <p:nvSpPr>
          <p:cNvPr id="937" name="Google Shape;937;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6" name="Google Shape;966;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REF : </a:t>
            </a:r>
            <a:r>
              <a:rPr b="1" lang="en-IN"/>
              <a:t>https://powerbi.tips/2016/09/digging-deeper-with-r-visuals-for-powerbi/</a:t>
            </a:r>
            <a:endParaRPr/>
          </a:p>
          <a:p>
            <a:pPr indent="0" lvl="0" marL="0" rtl="0" algn="l">
              <a:spcBef>
                <a:spcPts val="0"/>
              </a:spcBef>
              <a:spcAft>
                <a:spcPts val="0"/>
              </a:spcAft>
              <a:buNone/>
            </a:pPr>
            <a:r>
              <a:t/>
            </a:r>
            <a:endParaRPr b="1"/>
          </a:p>
          <a:p>
            <a:pPr indent="0" lvl="0" marL="0" rtl="0" algn="l">
              <a:spcBef>
                <a:spcPts val="0"/>
              </a:spcBef>
              <a:spcAft>
                <a:spcPts val="0"/>
              </a:spcAft>
              <a:buNone/>
            </a:pPr>
            <a:r>
              <a:rPr b="0" i="0" lang="en-IN" sz="1200">
                <a:solidFill>
                  <a:schemeClr val="dk1"/>
                </a:solidFill>
                <a:latin typeface="Calibri"/>
                <a:ea typeface="Calibri"/>
                <a:cs typeface="Calibri"/>
                <a:sym typeface="Calibri"/>
              </a:rPr>
              <a:t>This is an area plot in the background, a bar chart as a middle layer and dots for each bar.  The use case for this type of plot would be to plot sales by item number,  sales are in the dark blue bars, and the price is shown as the light blue dots.  The area behind the bars represent a running total of all sales for all items.  Thus, when you reach item number 10, the area represents 100% of all sales for all items listed.</a:t>
            </a:r>
            <a:endParaRPr b="1"/>
          </a:p>
        </p:txBody>
      </p:sp>
      <p:sp>
        <p:nvSpPr>
          <p:cNvPr id="967" name="Google Shape;967;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2" name="Google Shape;972;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After we click publish icon on Power BI desktop (which we can do only if we have an power bi account) then we have to open Power BI Web to see the published data. Also in Power BI web we can Live stream data . </a:t>
            </a:r>
            <a:endParaRPr/>
          </a:p>
        </p:txBody>
      </p:sp>
      <p:sp>
        <p:nvSpPr>
          <p:cNvPr id="973" name="Google Shape;973;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9" name="Google Shape;979;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This is the page that opens when we login to our power bi account </a:t>
            </a:r>
            <a:endParaRPr/>
          </a:p>
        </p:txBody>
      </p:sp>
      <p:sp>
        <p:nvSpPr>
          <p:cNvPr id="980" name="Google Shape;980;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IN" sz="400">
                <a:solidFill>
                  <a:srgbClr val="000000"/>
                </a:solidFill>
                <a:latin typeface="Quattrocento Sans"/>
                <a:ea typeface="Quattrocento Sans"/>
                <a:cs typeface="Quattrocento Sans"/>
                <a:sym typeface="Quattrocento Sans"/>
              </a:rPr>
              <a:t>© 2012 Microsoft Corporation. All rights reserved. Microsoft, Windows, and other product names are or may be registered trademarks and/or trademarks in the U.S. and/or other countries.</a:t>
            </a:r>
            <a:endParaRPr/>
          </a:p>
          <a:p>
            <a:pPr indent="0" lvl="0" marL="0" rtl="0" algn="l">
              <a:spcBef>
                <a:spcPts val="0"/>
              </a:spcBef>
              <a:spcAft>
                <a:spcPts val="0"/>
              </a:spcAft>
              <a:buNone/>
            </a:pPr>
            <a:r>
              <a:rPr lang="en-IN" sz="400">
                <a:solidFill>
                  <a:srgbClr val="000000"/>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64" name="Google Shape;164;p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IN"/>
              <a:t>7/13/2017</a:t>
            </a:r>
            <a:endParaRPr/>
          </a:p>
        </p:txBody>
      </p:sp>
      <p:sp>
        <p:nvSpPr>
          <p:cNvPr id="165" name="Google Shape;1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1">
              <a:latin typeface="Quattrocento Sans"/>
              <a:ea typeface="Quattrocento Sans"/>
              <a:cs typeface="Quattrocento Sans"/>
              <a:sym typeface="Quattrocento Sans"/>
            </a:endParaRPr>
          </a:p>
        </p:txBody>
      </p:sp>
      <p:sp>
        <p:nvSpPr>
          <p:cNvPr id="1001" name="Google Shape;1001;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1" i="0" lang="en-IN" sz="1200" u="none" cap="none" strike="noStrike">
                <a:solidFill>
                  <a:srgbClr val="000000"/>
                </a:solidFill>
                <a:latin typeface="Quattrocento Sans"/>
                <a:ea typeface="Quattrocento Sans"/>
                <a:cs typeface="Quattrocento Sans"/>
                <a:sym typeface="Quattrocento Sans"/>
              </a:rPr>
              <a:t> REF: https://powerbi.microsoft.com/en-us/blog/using-power-bi-real-time-dashboards-to-display-iot-sensor-data-a-step-by-step-tutorial/</a:t>
            </a:r>
            <a:endParaRPr/>
          </a:p>
          <a:p>
            <a:pPr indent="-171450" lvl="0" marL="171450" marR="0" rtl="0" algn="l">
              <a:lnSpc>
                <a:spcPct val="100000"/>
              </a:lnSpc>
              <a:spcBef>
                <a:spcPts val="0"/>
              </a:spcBef>
              <a:spcAft>
                <a:spcPts val="0"/>
              </a:spcAft>
              <a:buClr>
                <a:srgbClr val="000000"/>
              </a:buClr>
              <a:buSzPts val="1200"/>
              <a:buFont typeface="Arial"/>
              <a:buChar char="•"/>
            </a:pPr>
            <a:r>
              <a:rPr b="1" i="0" lang="en-IN" sz="1200" u="none" cap="none" strike="noStrike">
                <a:solidFill>
                  <a:srgbClr val="000000"/>
                </a:solidFill>
                <a:latin typeface="Quattrocento Sans"/>
                <a:ea typeface="Quattrocento Sans"/>
                <a:cs typeface="Quattrocento Sans"/>
                <a:sym typeface="Quattrocento Sans"/>
              </a:rPr>
              <a:t>https://www.pubnub.com/blog/2016-08-31-realtime-charts-and-graphs-with-microsoft-power-bi/</a:t>
            </a:r>
            <a:endParaRPr/>
          </a:p>
          <a:p>
            <a:pPr indent="-171450" lvl="0" marL="171450" marR="0" rtl="0" algn="l">
              <a:lnSpc>
                <a:spcPct val="100000"/>
              </a:lnSpc>
              <a:spcBef>
                <a:spcPts val="0"/>
              </a:spcBef>
              <a:spcAft>
                <a:spcPts val="0"/>
              </a:spcAft>
              <a:buClr>
                <a:srgbClr val="000000"/>
              </a:buClr>
              <a:buSzPts val="1200"/>
              <a:buFont typeface="Arial"/>
              <a:buChar char="•"/>
            </a:pPr>
            <a:r>
              <a:rPr b="1" i="0" lang="en-IN" sz="1200" u="none" cap="none" strike="noStrike">
                <a:solidFill>
                  <a:srgbClr val="000000"/>
                </a:solidFill>
                <a:latin typeface="Quattrocento Sans"/>
                <a:ea typeface="Quattrocento Sans"/>
                <a:cs typeface="Quattrocento Sans"/>
                <a:sym typeface="Quattrocento Sans"/>
              </a:rPr>
              <a:t>https://www.pubnub.com/developers/realtime-data-streams/sensor-network/</a:t>
            </a:r>
            <a:endParaRPr/>
          </a:p>
          <a:p>
            <a:pPr indent="-95250" lvl="0" marL="171450" marR="0" rtl="0" algn="l">
              <a:lnSpc>
                <a:spcPct val="100000"/>
              </a:lnSpc>
              <a:spcBef>
                <a:spcPts val="0"/>
              </a:spcBef>
              <a:spcAft>
                <a:spcPts val="0"/>
              </a:spcAft>
              <a:buClr>
                <a:schemeClr val="dk1"/>
              </a:buClr>
              <a:buSzPts val="1200"/>
              <a:buFont typeface="Arial"/>
              <a:buNone/>
            </a:pPr>
            <a:r>
              <a:t/>
            </a:r>
            <a:endParaRPr b="1" i="0" sz="1200" u="none" cap="none" strike="noStrike">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0"/>
          </a:p>
        </p:txBody>
      </p:sp>
      <p:sp>
        <p:nvSpPr>
          <p:cNvPr id="1008" name="Google Shape;1008;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This was the dashboard I created</a:t>
            </a:r>
            <a:endParaRPr b="1"/>
          </a:p>
        </p:txBody>
      </p:sp>
      <p:sp>
        <p:nvSpPr>
          <p:cNvPr id="1014" name="Google Shape;1014;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i="0" lang="en-IN" sz="4300" u="none" cap="none" strike="noStrike">
                <a:solidFill>
                  <a:srgbClr val="3F3F3F"/>
                </a:solidFill>
                <a:latin typeface="Calibri"/>
                <a:ea typeface="Calibri"/>
                <a:cs typeface="Calibri"/>
                <a:sym typeface="Calibri"/>
              </a:rPr>
            </a:br>
            <a:endParaRPr/>
          </a:p>
        </p:txBody>
      </p:sp>
      <p:sp>
        <p:nvSpPr>
          <p:cNvPr id="1039" name="Google Shape;1039;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So that brings us to Power Bi </a:t>
            </a:r>
            <a:endParaRPr/>
          </a:p>
        </p:txBody>
      </p:sp>
      <p:sp>
        <p:nvSpPr>
          <p:cNvPr id="176" name="Google Shape;176;p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IN" sz="400">
                <a:solidFill>
                  <a:srgbClr val="000000"/>
                </a:solidFill>
                <a:latin typeface="Quattrocento Sans"/>
                <a:ea typeface="Quattrocento Sans"/>
                <a:cs typeface="Quattrocento Sans"/>
                <a:sym typeface="Quattrocento Sans"/>
              </a:rPr>
              <a:t>© 2012 Microsoft Corporation. All rights reserved. Microsoft, Windows, and other product names are or may be registered trademarks and/or trademarks in the U.S. and/or other countries.</a:t>
            </a:r>
            <a:endParaRPr/>
          </a:p>
          <a:p>
            <a:pPr indent="0" lvl="0" marL="0" rtl="0" algn="l">
              <a:spcBef>
                <a:spcPts val="0"/>
              </a:spcBef>
              <a:spcAft>
                <a:spcPts val="0"/>
              </a:spcAft>
              <a:buNone/>
            </a:pPr>
            <a:r>
              <a:rPr lang="en-IN" sz="400">
                <a:solidFill>
                  <a:srgbClr val="000000"/>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78" name="Google Shape;178;p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IN"/>
              <a:t>7/13/2017</a:t>
            </a:r>
            <a:endParaRPr/>
          </a:p>
        </p:txBody>
      </p:sp>
      <p:sp>
        <p:nvSpPr>
          <p:cNvPr id="179" name="Google Shape;17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2" name="Google Shape;1052;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IN Microsoft Azure after connecting to </a:t>
            </a:r>
            <a:r>
              <a:rPr b="1" lang="en-IN"/>
              <a:t>Iot hub </a:t>
            </a:r>
            <a:r>
              <a:rPr lang="en-IN"/>
              <a:t>this is how your screen appears</a:t>
            </a:r>
            <a:endParaRPr/>
          </a:p>
        </p:txBody>
      </p:sp>
      <p:sp>
        <p:nvSpPr>
          <p:cNvPr id="1053" name="Google Shape;1053;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Copy the primarykey</a:t>
            </a:r>
            <a:endParaRPr/>
          </a:p>
        </p:txBody>
      </p:sp>
      <p:sp>
        <p:nvSpPr>
          <p:cNvPr id="1059" name="Google Shape;1059;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4" name="Google Shape;1064;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Change shared access policies</a:t>
            </a:r>
            <a:endParaRPr/>
          </a:p>
        </p:txBody>
      </p:sp>
      <p:sp>
        <p:nvSpPr>
          <p:cNvPr id="1065" name="Google Shape;1065;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After connecting to </a:t>
            </a:r>
            <a:r>
              <a:rPr b="1" lang="en-IN"/>
              <a:t>Stream analytics</a:t>
            </a:r>
            <a:endParaRPr b="1"/>
          </a:p>
        </p:txBody>
      </p:sp>
      <p:sp>
        <p:nvSpPr>
          <p:cNvPr id="1071" name="Google Shape;1071;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Giving input to stream analytics</a:t>
            </a:r>
            <a:endParaRPr/>
          </a:p>
        </p:txBody>
      </p:sp>
      <p:sp>
        <p:nvSpPr>
          <p:cNvPr id="1077" name="Google Shape;1077;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Setting output for stream analytics</a:t>
            </a:r>
            <a:endParaRPr/>
          </a:p>
        </p:txBody>
      </p:sp>
      <p:sp>
        <p:nvSpPr>
          <p:cNvPr id="1083" name="Google Shape;1083;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Entering query in </a:t>
            </a:r>
            <a:r>
              <a:rPr b="1" lang="en-IN"/>
              <a:t>Stream analytics</a:t>
            </a:r>
            <a:endParaRPr b="1"/>
          </a:p>
        </p:txBody>
      </p:sp>
      <p:sp>
        <p:nvSpPr>
          <p:cNvPr id="1089" name="Google Shape;1089;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This is the </a:t>
            </a:r>
            <a:r>
              <a:rPr b="1" lang="en-IN"/>
              <a:t>Raspberry pi simulator </a:t>
            </a:r>
            <a:r>
              <a:rPr lang="en-IN"/>
              <a:t>here code works on </a:t>
            </a:r>
            <a:r>
              <a:rPr b="1" lang="en-IN"/>
              <a:t>NodeJS</a:t>
            </a:r>
            <a:endParaRPr b="1"/>
          </a:p>
        </p:txBody>
      </p:sp>
      <p:sp>
        <p:nvSpPr>
          <p:cNvPr id="1095" name="Google Shape;1095;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0" name="Google Shape;1100;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After </a:t>
            </a:r>
            <a:r>
              <a:rPr b="1" lang="en-IN"/>
              <a:t>data</a:t>
            </a:r>
            <a:r>
              <a:rPr lang="en-IN"/>
              <a:t> is </a:t>
            </a:r>
            <a:r>
              <a:rPr b="1" lang="en-IN"/>
              <a:t>sent</a:t>
            </a:r>
            <a:r>
              <a:rPr lang="en-IN"/>
              <a:t> it </a:t>
            </a:r>
            <a:r>
              <a:rPr b="1" lang="en-IN"/>
              <a:t>blinks LED</a:t>
            </a:r>
            <a:endParaRPr b="1"/>
          </a:p>
        </p:txBody>
      </p:sp>
      <p:sp>
        <p:nvSpPr>
          <p:cNvPr id="1101" name="Google Shape;1101;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After from </a:t>
            </a:r>
            <a:r>
              <a:rPr b="1" lang="en-IN"/>
              <a:t>Stream Analytics </a:t>
            </a:r>
            <a:r>
              <a:rPr lang="en-IN"/>
              <a:t>its set to </a:t>
            </a:r>
            <a:r>
              <a:rPr b="1" lang="en-IN"/>
              <a:t>Power BI sink</a:t>
            </a:r>
            <a:r>
              <a:rPr lang="en-IN"/>
              <a:t> then it appears on your </a:t>
            </a:r>
            <a:r>
              <a:rPr b="1" lang="en-IN"/>
              <a:t>Power BI web </a:t>
            </a:r>
            <a:r>
              <a:rPr lang="en-IN"/>
              <a:t>like this </a:t>
            </a:r>
            <a:endParaRPr/>
          </a:p>
        </p:txBody>
      </p:sp>
      <p:sp>
        <p:nvSpPr>
          <p:cNvPr id="1107" name="Google Shape;1107;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Output of the data live from the sensor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IN"/>
              <a:t>Every time we refresh we get updates data</a:t>
            </a:r>
            <a:endParaRPr b="1"/>
          </a:p>
        </p:txBody>
      </p:sp>
      <p:sp>
        <p:nvSpPr>
          <p:cNvPr id="1113" name="Google Shape;1113;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8" name="Google Shape;1118;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Its display for humidity and temperature</a:t>
            </a:r>
            <a:endParaRPr b="1"/>
          </a:p>
        </p:txBody>
      </p:sp>
      <p:sp>
        <p:nvSpPr>
          <p:cNvPr id="1119" name="Google Shape;1119;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8"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26" name="Google Shape;26;p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83" name="Shape 83"/>
        <p:cNvGrpSpPr/>
        <p:nvPr/>
      </p:nvGrpSpPr>
      <p:grpSpPr>
        <a:xfrm>
          <a:off x="0" y="0"/>
          <a:ext cx="0" cy="0"/>
          <a:chOff x="0" y="0"/>
          <a:chExt cx="0" cy="0"/>
        </a:xfrm>
      </p:grpSpPr>
      <p:sp>
        <p:nvSpPr>
          <p:cNvPr id="84" name="Google Shape;84;p11"/>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1"/>
          <p:cNvSpPr/>
          <p:nvPr>
            <p:ph idx="2" type="pic"/>
          </p:nvPr>
        </p:nvSpPr>
        <p:spPr>
          <a:xfrm>
            <a:off x="15" y="0"/>
            <a:ext cx="12191985" cy="4915076"/>
          </a:xfrm>
          <a:prstGeom prst="rect">
            <a:avLst/>
          </a:prstGeom>
          <a:blipFill rotWithShape="1">
            <a:blip r:embed="rId2">
              <a:alphaModFix/>
            </a:blip>
            <a:stretch>
              <a:fillRect b="0" l="0" r="0" t="0"/>
            </a:stretch>
          </a:blipFill>
          <a:ln>
            <a:noFill/>
          </a:ln>
        </p:spPr>
        <p:txBody>
          <a:bodyPr anchorCtr="0" anchor="t" bIns="45700" lIns="457200" spcFirstLastPara="1" rIns="0" wrap="square" tIns="457200">
            <a:noAutofit/>
          </a:bodyPr>
          <a:lstStyle>
            <a:lvl1pPr lvl="0" marR="0" rtl="0" algn="l">
              <a:lnSpc>
                <a:spcPct val="90000"/>
              </a:lnSpc>
              <a:spcBef>
                <a:spcPts val="1200"/>
              </a:spcBef>
              <a:spcAft>
                <a:spcPts val="0"/>
              </a:spcAft>
              <a:buClr>
                <a:schemeClr val="accent1"/>
              </a:buClr>
              <a:buSzPts val="3200"/>
              <a:buFont typeface="Calibri"/>
              <a:buNone/>
              <a:defRPr b="0" i="0" sz="3200"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800"/>
              <a:buFont typeface="Calibri"/>
              <a:buNone/>
              <a:defRPr b="0" i="0" sz="2800"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400"/>
              <a:buFont typeface="Calibri"/>
              <a:buNone/>
              <a:defRPr b="0" i="0" sz="2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88" name="Google Shape;88;p11"/>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9" name="Google Shape;89;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2" name="Shape 92"/>
        <p:cNvGrpSpPr/>
        <p:nvPr/>
      </p:nvGrpSpPr>
      <p:grpSpPr>
        <a:xfrm>
          <a:off x="0" y="0"/>
          <a:ext cx="0" cy="0"/>
          <a:chOff x="0" y="0"/>
          <a:chExt cx="0" cy="0"/>
        </a:xfrm>
      </p:grpSpPr>
      <p:sp>
        <p:nvSpPr>
          <p:cNvPr id="93" name="Google Shape;93;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2"/>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5" name="Google Shape;95;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98" name="Shape 98"/>
        <p:cNvGrpSpPr/>
        <p:nvPr/>
      </p:nvGrpSpPr>
      <p:grpSpPr>
        <a:xfrm>
          <a:off x="0" y="0"/>
          <a:ext cx="0" cy="0"/>
          <a:chOff x="0" y="0"/>
          <a:chExt cx="0" cy="0"/>
        </a:xfrm>
      </p:grpSpPr>
      <p:sp>
        <p:nvSpPr>
          <p:cNvPr id="99" name="Google Shape;99;p1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3"/>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3" name="Google Shape;103;p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Solid">
  <p:cSld name="1_Title Slide Solid">
    <p:bg>
      <p:bgPr>
        <a:solidFill>
          <a:schemeClr val="lt1"/>
        </a:solidFill>
      </p:bgPr>
    </p:bg>
    <p:spTree>
      <p:nvGrpSpPr>
        <p:cNvPr id="106" name="Shape 106"/>
        <p:cNvGrpSpPr/>
        <p:nvPr/>
      </p:nvGrpSpPr>
      <p:grpSpPr>
        <a:xfrm>
          <a:off x="0" y="0"/>
          <a:ext cx="0" cy="0"/>
          <a:chOff x="0" y="0"/>
          <a:chExt cx="0" cy="0"/>
        </a:xfrm>
      </p:grpSpPr>
      <p:pic>
        <p:nvPicPr>
          <p:cNvPr id="107" name="Google Shape;107;p14"/>
          <p:cNvPicPr preferRelativeResize="0"/>
          <p:nvPr/>
        </p:nvPicPr>
        <p:blipFill rotWithShape="1">
          <a:blip r:embed="rId2">
            <a:alphaModFix/>
          </a:blip>
          <a:srcRect b="0" l="0" r="0" t="0"/>
          <a:stretch/>
        </p:blipFill>
        <p:spPr>
          <a:xfrm>
            <a:off x="1" y="-8457"/>
            <a:ext cx="12193556" cy="6867926"/>
          </a:xfrm>
          <a:prstGeom prst="rect">
            <a:avLst/>
          </a:prstGeom>
          <a:noFill/>
          <a:ln>
            <a:noFill/>
          </a:ln>
        </p:spPr>
      </p:pic>
      <p:sp>
        <p:nvSpPr>
          <p:cNvPr id="108" name="Google Shape;108;p14"/>
          <p:cNvSpPr/>
          <p:nvPr/>
        </p:nvSpPr>
        <p:spPr>
          <a:xfrm>
            <a:off x="272353" y="291070"/>
            <a:ext cx="6271860" cy="6275863"/>
          </a:xfrm>
          <a:prstGeom prst="rect">
            <a:avLst/>
          </a:prstGeom>
          <a:solidFill>
            <a:schemeClr val="accent4">
              <a:alpha val="89803"/>
            </a:schemeClr>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Calibri"/>
              <a:ea typeface="Calibri"/>
              <a:cs typeface="Calibri"/>
              <a:sym typeface="Calibri"/>
            </a:endParaRPr>
          </a:p>
        </p:txBody>
      </p:sp>
      <p:sp>
        <p:nvSpPr>
          <p:cNvPr id="109" name="Google Shape;109;p14"/>
          <p:cNvSpPr txBox="1"/>
          <p:nvPr>
            <p:ph type="ctrTitle"/>
          </p:nvPr>
        </p:nvSpPr>
        <p:spPr>
          <a:xfrm>
            <a:off x="269241" y="1428401"/>
            <a:ext cx="5378548" cy="87991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lt1"/>
              </a:buClr>
              <a:buSzPts val="5098"/>
              <a:buFont typeface="Calibri"/>
              <a:buNone/>
              <a:defRPr sz="509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4"/>
          <p:cNvSpPr txBox="1"/>
          <p:nvPr>
            <p:ph idx="1" type="subTitle"/>
          </p:nvPr>
        </p:nvSpPr>
        <p:spPr>
          <a:xfrm>
            <a:off x="269302" y="4353453"/>
            <a:ext cx="5378486" cy="1034782"/>
          </a:xfrm>
          <a:prstGeom prst="rect">
            <a:avLst/>
          </a:prstGeom>
          <a:noFill/>
          <a:ln>
            <a:noFill/>
          </a:ln>
        </p:spPr>
        <p:txBody>
          <a:bodyPr anchorCtr="0" anchor="t" bIns="45700" lIns="0" spcFirstLastPara="1" rIns="0" wrap="square" tIns="45700">
            <a:noAutofit/>
          </a:bodyPr>
          <a:lstStyle>
            <a:lvl1pPr lvl="0" algn="l">
              <a:lnSpc>
                <a:spcPct val="122716"/>
              </a:lnSpc>
              <a:spcBef>
                <a:spcPts val="1200"/>
              </a:spcBef>
              <a:spcAft>
                <a:spcPts val="0"/>
              </a:spcAft>
              <a:buSzPts val="2157"/>
              <a:buNone/>
              <a:defRPr sz="2157">
                <a:solidFill>
                  <a:schemeClr val="lt1"/>
                </a:solidFill>
                <a:latin typeface="Calibri"/>
                <a:ea typeface="Calibri"/>
                <a:cs typeface="Calibri"/>
                <a:sym typeface="Calibri"/>
              </a:defRPr>
            </a:lvl1pPr>
            <a:lvl2pPr lvl="1" algn="ctr">
              <a:lnSpc>
                <a:spcPct val="90000"/>
              </a:lnSpc>
              <a:spcBef>
                <a:spcPts val="200"/>
              </a:spcBef>
              <a:spcAft>
                <a:spcPts val="0"/>
              </a:spcAft>
              <a:buSzPts val="1800"/>
              <a:buNone/>
              <a:defRPr>
                <a:solidFill>
                  <a:srgbClr val="888888"/>
                </a:solidFill>
              </a:defRPr>
            </a:lvl2pPr>
            <a:lvl3pPr lvl="2" algn="ctr">
              <a:lnSpc>
                <a:spcPct val="90000"/>
              </a:lnSpc>
              <a:spcBef>
                <a:spcPts val="400"/>
              </a:spcBef>
              <a:spcAft>
                <a:spcPts val="0"/>
              </a:spcAft>
              <a:buSzPts val="1400"/>
              <a:buNone/>
              <a:defRPr>
                <a:solidFill>
                  <a:srgbClr val="888888"/>
                </a:solidFill>
              </a:defRPr>
            </a:lvl3pPr>
            <a:lvl4pPr lvl="3" algn="ctr">
              <a:lnSpc>
                <a:spcPct val="90000"/>
              </a:lnSpc>
              <a:spcBef>
                <a:spcPts val="400"/>
              </a:spcBef>
              <a:spcAft>
                <a:spcPts val="0"/>
              </a:spcAft>
              <a:buSzPts val="1400"/>
              <a:buNone/>
              <a:defRPr>
                <a:solidFill>
                  <a:srgbClr val="888888"/>
                </a:solidFill>
              </a:defRPr>
            </a:lvl4pPr>
            <a:lvl5pPr lvl="4" algn="ctr">
              <a:lnSpc>
                <a:spcPct val="90000"/>
              </a:lnSpc>
              <a:spcBef>
                <a:spcPts val="400"/>
              </a:spcBef>
              <a:spcAft>
                <a:spcPts val="0"/>
              </a:spcAft>
              <a:buSzPts val="1400"/>
              <a:buNone/>
              <a:defRPr>
                <a:solidFill>
                  <a:srgbClr val="888888"/>
                </a:solidFill>
              </a:defRPr>
            </a:lvl5pPr>
            <a:lvl6pPr lvl="5" algn="ctr">
              <a:lnSpc>
                <a:spcPct val="90000"/>
              </a:lnSpc>
              <a:spcBef>
                <a:spcPts val="400"/>
              </a:spcBef>
              <a:spcAft>
                <a:spcPts val="0"/>
              </a:spcAft>
              <a:buSzPts val="1400"/>
              <a:buNone/>
              <a:defRPr>
                <a:solidFill>
                  <a:srgbClr val="888888"/>
                </a:solidFill>
              </a:defRPr>
            </a:lvl6pPr>
            <a:lvl7pPr lvl="6" algn="ctr">
              <a:lnSpc>
                <a:spcPct val="90000"/>
              </a:lnSpc>
              <a:spcBef>
                <a:spcPts val="400"/>
              </a:spcBef>
              <a:spcAft>
                <a:spcPts val="0"/>
              </a:spcAft>
              <a:buSzPts val="1400"/>
              <a:buNone/>
              <a:defRPr>
                <a:solidFill>
                  <a:srgbClr val="888888"/>
                </a:solidFill>
              </a:defRPr>
            </a:lvl7pPr>
            <a:lvl8pPr lvl="7" algn="ctr">
              <a:lnSpc>
                <a:spcPct val="90000"/>
              </a:lnSpc>
              <a:spcBef>
                <a:spcPts val="400"/>
              </a:spcBef>
              <a:spcAft>
                <a:spcPts val="0"/>
              </a:spcAft>
              <a:buSzPts val="1400"/>
              <a:buNone/>
              <a:defRPr>
                <a:solidFill>
                  <a:srgbClr val="888888"/>
                </a:solidFill>
              </a:defRPr>
            </a:lvl8pPr>
            <a:lvl9pPr lvl="8" algn="ctr">
              <a:lnSpc>
                <a:spcPct val="90000"/>
              </a:lnSpc>
              <a:spcBef>
                <a:spcPts val="400"/>
              </a:spcBef>
              <a:spcAft>
                <a:spcPts val="400"/>
              </a:spcAft>
              <a:buSzPts val="1400"/>
              <a:buNone/>
              <a:defRPr>
                <a:solidFill>
                  <a:srgbClr val="888888"/>
                </a:solidFill>
              </a:defRPr>
            </a:lvl9pPr>
          </a:lstStyle>
          <a:p/>
        </p:txBody>
      </p:sp>
      <p:sp>
        <p:nvSpPr>
          <p:cNvPr id="111" name="Google Shape;111;p14"/>
          <p:cNvSpPr txBox="1"/>
          <p:nvPr>
            <p:ph idx="2" type="body"/>
          </p:nvPr>
        </p:nvSpPr>
        <p:spPr>
          <a:xfrm>
            <a:off x="272352" y="2997067"/>
            <a:ext cx="5392555" cy="863866"/>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200"/>
              </a:spcBef>
              <a:spcAft>
                <a:spcPts val="0"/>
              </a:spcAft>
              <a:buSzPts val="2745"/>
              <a:buNone/>
              <a:defRPr sz="2745">
                <a:solidFill>
                  <a:schemeClr val="lt1"/>
                </a:solidFill>
                <a:latin typeface="Calibri"/>
                <a:ea typeface="Calibri"/>
                <a:cs typeface="Calibri"/>
                <a:sym typeface="Calibri"/>
              </a:defRPr>
            </a:lvl1pPr>
            <a:lvl2pPr indent="-228600" lvl="1" marL="914400" algn="l">
              <a:lnSpc>
                <a:spcPct val="90000"/>
              </a:lnSpc>
              <a:spcBef>
                <a:spcPts val="200"/>
              </a:spcBef>
              <a:spcAft>
                <a:spcPts val="0"/>
              </a:spcAft>
              <a:buSzPts val="1568"/>
              <a:buNone/>
              <a:defRPr sz="1568">
                <a:solidFill>
                  <a:schemeClr val="lt1"/>
                </a:solidFill>
                <a:latin typeface="Calibri"/>
                <a:ea typeface="Calibri"/>
                <a:cs typeface="Calibri"/>
                <a:sym typeface="Calibri"/>
              </a:defRPr>
            </a:lvl2pPr>
            <a:lvl3pPr indent="-228600" lvl="2" marL="1371600" algn="l">
              <a:lnSpc>
                <a:spcPct val="90000"/>
              </a:lnSpc>
              <a:spcBef>
                <a:spcPts val="400"/>
              </a:spcBef>
              <a:spcAft>
                <a:spcPts val="0"/>
              </a:spcAft>
              <a:buSzPts val="1372"/>
              <a:buNone/>
              <a:defRPr sz="1372">
                <a:solidFill>
                  <a:schemeClr val="lt1"/>
                </a:solidFill>
                <a:latin typeface="Calibri"/>
                <a:ea typeface="Calibri"/>
                <a:cs typeface="Calibri"/>
                <a:sym typeface="Calibri"/>
              </a:defRPr>
            </a:lvl3pPr>
            <a:lvl4pPr indent="-228600" lvl="3" marL="1828800" algn="l">
              <a:lnSpc>
                <a:spcPct val="90000"/>
              </a:lnSpc>
              <a:spcBef>
                <a:spcPts val="400"/>
              </a:spcBef>
              <a:spcAft>
                <a:spcPts val="0"/>
              </a:spcAft>
              <a:buSzPts val="1176"/>
              <a:buNone/>
              <a:defRPr sz="1176">
                <a:solidFill>
                  <a:schemeClr val="lt1"/>
                </a:solidFill>
                <a:latin typeface="Calibri"/>
                <a:ea typeface="Calibri"/>
                <a:cs typeface="Calibri"/>
                <a:sym typeface="Calibri"/>
              </a:defRPr>
            </a:lvl4pPr>
            <a:lvl5pPr indent="-228600" lvl="4" marL="2286000" algn="l">
              <a:lnSpc>
                <a:spcPct val="90000"/>
              </a:lnSpc>
              <a:spcBef>
                <a:spcPts val="400"/>
              </a:spcBef>
              <a:spcAft>
                <a:spcPts val="0"/>
              </a:spcAft>
              <a:buSzPts val="1176"/>
              <a:buNone/>
              <a:defRPr sz="1176">
                <a:solidFill>
                  <a:schemeClr val="lt1"/>
                </a:solidFill>
                <a:latin typeface="Calibri"/>
                <a:ea typeface="Calibri"/>
                <a:cs typeface="Calibri"/>
                <a:sym typeface="Calibri"/>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112" name="Google Shape;112;p14"/>
          <p:cNvPicPr preferRelativeResize="0"/>
          <p:nvPr/>
        </p:nvPicPr>
        <p:blipFill rotWithShape="1">
          <a:blip r:embed="rId3">
            <a:alphaModFix/>
          </a:blip>
          <a:srcRect b="0" l="0" r="0" t="0"/>
          <a:stretch/>
        </p:blipFill>
        <p:spPr>
          <a:xfrm>
            <a:off x="463776" y="470067"/>
            <a:ext cx="1279273" cy="280172"/>
          </a:xfrm>
          <a:prstGeom prst="rect">
            <a:avLst/>
          </a:prstGeom>
          <a:noFill/>
          <a:ln>
            <a:noFill/>
          </a:ln>
        </p:spPr>
      </p:pic>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7" name="Shape 27"/>
        <p:cNvGrpSpPr/>
        <p:nvPr/>
      </p:nvGrpSpPr>
      <p:grpSpPr>
        <a:xfrm>
          <a:off x="0" y="0"/>
          <a:ext cx="0" cy="0"/>
          <a:chOff x="0" y="0"/>
          <a:chExt cx="0" cy="0"/>
        </a:xfrm>
      </p:grpSpPr>
      <p:sp>
        <p:nvSpPr>
          <p:cNvPr id="28" name="Google Shape;28;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33" name="Shape 33"/>
        <p:cNvGrpSpPr/>
        <p:nvPr/>
      </p:nvGrpSpPr>
      <p:grpSpPr>
        <a:xfrm>
          <a:off x="0" y="0"/>
          <a:ext cx="0" cy="0"/>
          <a:chOff x="0" y="0"/>
          <a:chExt cx="0" cy="0"/>
        </a:xfrm>
      </p:grpSpPr>
      <p:sp>
        <p:nvSpPr>
          <p:cNvPr id="34" name="Google Shape;34;p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39" name="Shape 39"/>
        <p:cNvGrpSpPr/>
        <p:nvPr/>
      </p:nvGrpSpPr>
      <p:grpSpPr>
        <a:xfrm>
          <a:off x="0" y="0"/>
          <a:ext cx="0" cy="0"/>
          <a:chOff x="0" y="0"/>
          <a:chExt cx="0" cy="0"/>
        </a:xfrm>
      </p:grpSpPr>
      <p:sp>
        <p:nvSpPr>
          <p:cNvPr id="40" name="Google Shape;40;p5"/>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5"/>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45" name="Google Shape;45;p5"/>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8" name="Shape 48"/>
        <p:cNvGrpSpPr/>
        <p:nvPr/>
      </p:nvGrpSpPr>
      <p:grpSpPr>
        <a:xfrm>
          <a:off x="0" y="0"/>
          <a:ext cx="0" cy="0"/>
          <a:chOff x="0" y="0"/>
          <a:chExt cx="0" cy="0"/>
        </a:xfrm>
      </p:grpSpPr>
      <p:sp>
        <p:nvSpPr>
          <p:cNvPr id="49" name="Google Shape;49;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6"/>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1" name="Google Shape;51;p6"/>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6"/>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3" name="Google Shape;53;p6"/>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7" name="Shape 57"/>
        <p:cNvGrpSpPr/>
        <p:nvPr/>
      </p:nvGrpSpPr>
      <p:grpSpPr>
        <a:xfrm>
          <a:off x="0" y="0"/>
          <a:ext cx="0" cy="0"/>
          <a:chOff x="0" y="0"/>
          <a:chExt cx="0" cy="0"/>
        </a:xfrm>
      </p:grpSpPr>
      <p:sp>
        <p:nvSpPr>
          <p:cNvPr id="58" name="Google Shape;58;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7"/>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7"/>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lt1"/>
        </a:solidFill>
      </p:bgPr>
    </p:bg>
    <p:spTree>
      <p:nvGrpSpPr>
        <p:cNvPr id="64" name="Shape 64"/>
        <p:cNvGrpSpPr/>
        <p:nvPr/>
      </p:nvGrpSpPr>
      <p:grpSpPr>
        <a:xfrm>
          <a:off x="0" y="0"/>
          <a:ext cx="0" cy="0"/>
          <a:chOff x="0" y="0"/>
          <a:chExt cx="0" cy="0"/>
        </a:xfrm>
      </p:grpSpPr>
      <p:sp>
        <p:nvSpPr>
          <p:cNvPr id="65" name="Google Shape;65;p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8"/>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69" name="Google Shape;69;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72" name="Google Shape;72;p8"/>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73" name="Shape 73"/>
        <p:cNvGrpSpPr/>
        <p:nvPr/>
      </p:nvGrpSpPr>
      <p:grpSpPr>
        <a:xfrm>
          <a:off x="0" y="0"/>
          <a:ext cx="0" cy="0"/>
          <a:chOff x="0" y="0"/>
          <a:chExt cx="0" cy="0"/>
        </a:xfrm>
      </p:grpSpPr>
      <p:sp>
        <p:nvSpPr>
          <p:cNvPr id="74" name="Google Shape;74;p9"/>
          <p:cNvSpPr txBox="1"/>
          <p:nvPr>
            <p:ph type="title"/>
          </p:nvPr>
        </p:nvSpPr>
        <p:spPr>
          <a:xfrm>
            <a:off x="2975386" y="289511"/>
            <a:ext cx="9108056" cy="1503593"/>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9"/>
          <p:cNvSpPr txBox="1"/>
          <p:nvPr>
            <p:ph idx="1" type="body"/>
          </p:nvPr>
        </p:nvSpPr>
        <p:spPr>
          <a:xfrm>
            <a:off x="2974849" y="1897702"/>
            <a:ext cx="4969616" cy="4632407"/>
          </a:xfrm>
          <a:prstGeom prst="rect">
            <a:avLst/>
          </a:prstGeom>
          <a:noFill/>
          <a:ln>
            <a:noFill/>
          </a:ln>
        </p:spPr>
        <p:txBody>
          <a:bodyPr anchorCtr="0" anchor="t" bIns="45700" lIns="0" spcFirstLastPara="1" rIns="0" wrap="square" tIns="45700">
            <a:noAutofit/>
          </a:bodyPr>
          <a:lstStyle>
            <a:lvl1pPr indent="-355600" lvl="0" marL="457200" algn="l">
              <a:lnSpc>
                <a:spcPct val="90000"/>
              </a:lnSpc>
              <a:spcBef>
                <a:spcPts val="1200"/>
              </a:spcBef>
              <a:spcAft>
                <a:spcPts val="0"/>
              </a:spcAft>
              <a:buSzPts val="2000"/>
              <a:buFont typeface="Arial"/>
              <a:buChar char="•"/>
              <a:defRPr>
                <a:solidFill>
                  <a:schemeClr val="dk2"/>
                </a:solidFill>
                <a:latin typeface="Calibri"/>
                <a:ea typeface="Calibri"/>
                <a:cs typeface="Calibri"/>
                <a:sym typeface="Calibri"/>
              </a:defRPr>
            </a:lvl1pPr>
            <a:lvl2pPr indent="-431800" lvl="1" marL="914400" algn="l">
              <a:lnSpc>
                <a:spcPct val="90000"/>
              </a:lnSpc>
              <a:spcBef>
                <a:spcPts val="200"/>
              </a:spcBef>
              <a:spcAft>
                <a:spcPts val="0"/>
              </a:spcAft>
              <a:buSzPts val="3200"/>
              <a:buFont typeface="Quattrocento Sans"/>
              <a:buChar char="−"/>
              <a:defRPr sz="3200">
                <a:latin typeface="Calibri"/>
                <a:ea typeface="Calibri"/>
                <a:cs typeface="Calibri"/>
                <a:sym typeface="Calibri"/>
              </a:defRPr>
            </a:lvl2pPr>
            <a:lvl3pPr indent="-406400" lvl="2" marL="1371600" algn="l">
              <a:lnSpc>
                <a:spcPct val="90000"/>
              </a:lnSpc>
              <a:spcBef>
                <a:spcPts val="400"/>
              </a:spcBef>
              <a:spcAft>
                <a:spcPts val="0"/>
              </a:spcAft>
              <a:buSzPts val="2800"/>
              <a:buFont typeface="Courier New"/>
              <a:buChar char="o"/>
              <a:defRPr sz="2800">
                <a:latin typeface="Calibri"/>
                <a:ea typeface="Calibri"/>
                <a:cs typeface="Calibri"/>
                <a:sym typeface="Calibri"/>
              </a:defRPr>
            </a:lvl3pPr>
            <a:lvl4pPr indent="-342900" lvl="3" marL="1828800" algn="l">
              <a:lnSpc>
                <a:spcPct val="90000"/>
              </a:lnSpc>
              <a:spcBef>
                <a:spcPts val="400"/>
              </a:spcBef>
              <a:spcAft>
                <a:spcPts val="0"/>
              </a:spcAft>
              <a:buSzPts val="1800"/>
              <a:buFont typeface="Arial"/>
              <a:buChar char="•"/>
              <a:defRPr/>
            </a:lvl4pPr>
            <a:lvl5pPr indent="-342900" lvl="4" marL="2286000" algn="l">
              <a:lnSpc>
                <a:spcPct val="90000"/>
              </a:lnSpc>
              <a:spcBef>
                <a:spcPts val="400"/>
              </a:spcBef>
              <a:spcAft>
                <a:spcPts val="0"/>
              </a:spcAft>
              <a:buSzPts val="1800"/>
              <a:buFont typeface="Arial"/>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6" name="Google Shape;76;p9"/>
          <p:cNvSpPr txBox="1"/>
          <p:nvPr/>
        </p:nvSpPr>
        <p:spPr>
          <a:xfrm>
            <a:off x="2171118" y="589830"/>
            <a:ext cx="1361870" cy="642455"/>
          </a:xfrm>
          <a:prstGeom prst="rect">
            <a:avLst/>
          </a:prstGeom>
          <a:noFill/>
          <a:ln>
            <a:noFill/>
          </a:ln>
        </p:spPr>
        <p:txBody>
          <a:bodyPr anchorCtr="0" anchor="t" bIns="143425" lIns="179275" spcFirstLastPara="1" rIns="179275" wrap="square" tIns="143425">
            <a:noAutofit/>
          </a:bodyPr>
          <a:lstStyle/>
          <a:p>
            <a:pPr indent="0" lvl="0" marL="0" marR="0" rtl="0" algn="r">
              <a:lnSpc>
                <a:spcPct val="90000"/>
              </a:lnSpc>
              <a:spcBef>
                <a:spcPts val="0"/>
              </a:spcBef>
              <a:spcAft>
                <a:spcPts val="0"/>
              </a:spcAft>
              <a:buNone/>
            </a:pPr>
            <a:r>
              <a:rPr lang="en-IN" sz="2353">
                <a:solidFill>
                  <a:srgbClr val="FFFFFF"/>
                </a:solidFill>
                <a:latin typeface="Quattrocento Sans"/>
                <a:ea typeface="Quattrocento Sans"/>
                <a:cs typeface="Quattrocento Sans"/>
                <a:sym typeface="Quattrocento Sans"/>
              </a:rPr>
              <a:t>Feature</a:t>
            </a:r>
            <a:endParaRPr/>
          </a:p>
        </p:txBody>
      </p:sp>
      <p:sp>
        <p:nvSpPr>
          <p:cNvPr id="77" name="Google Shape;77;p9"/>
          <p:cNvSpPr/>
          <p:nvPr>
            <p:ph idx="2" type="pic"/>
          </p:nvPr>
        </p:nvSpPr>
        <p:spPr>
          <a:xfrm>
            <a:off x="8096277" y="2376546"/>
            <a:ext cx="3492285" cy="389362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1200"/>
              </a:spcBef>
              <a:spcAft>
                <a:spcPts val="0"/>
              </a:spcAft>
              <a:buClr>
                <a:schemeClr val="accent1"/>
              </a:buClr>
              <a:buSzPts val="2000"/>
              <a:buFont typeface="Calibri"/>
              <a:buNone/>
              <a:defRPr b="0" i="0" sz="2000" u="none" cap="none" strike="noStrike">
                <a:solidFill>
                  <a:schemeClr val="accen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8" name="Shape 78"/>
        <p:cNvGrpSpPr/>
        <p:nvPr/>
      </p:nvGrpSpPr>
      <p:grpSpPr>
        <a:xfrm>
          <a:off x="0" y="0"/>
          <a:ext cx="0" cy="0"/>
          <a:chOff x="0" y="0"/>
          <a:chExt cx="0" cy="0"/>
        </a:xfrm>
      </p:grpSpPr>
      <p:sp>
        <p:nvSpPr>
          <p:cNvPr id="79" name="Google Shape;79;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5.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34.png"/><Relationship Id="rId8" Type="http://schemas.openxmlformats.org/officeDocument/2006/relationships/image" Target="../media/image29.png"/></Relationships>
</file>

<file path=ppt/slides/_rels/slide12.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4.png"/><Relationship Id="rId13" Type="http://schemas.openxmlformats.org/officeDocument/2006/relationships/image" Target="../media/image21.png"/><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18.png"/><Relationship Id="rId1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7.png"/><Relationship Id="rId7" Type="http://schemas.openxmlformats.org/officeDocument/2006/relationships/image" Target="../media/image24.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powerbi.microsoft.com/desktop" TargetMode="External"/><Relationship Id="rId4" Type="http://schemas.openxmlformats.org/officeDocument/2006/relationships/hyperlink" Target="https://powerbi.microsoft.com/en-us/desktop/" TargetMode="External"/><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jp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6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gif"/><Relationship Id="rId4" Type="http://schemas.openxmlformats.org/officeDocument/2006/relationships/image" Target="../media/image15.gif"/><Relationship Id="rId5" Type="http://schemas.openxmlformats.org/officeDocument/2006/relationships/image" Target="../media/image60.gif"/><Relationship Id="rId6"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2.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8.png"/><Relationship Id="rId4" Type="http://schemas.openxmlformats.org/officeDocument/2006/relationships/image" Target="../media/image83.png"/><Relationship Id="rId5"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2.png"/><Relationship Id="rId4" Type="http://schemas.openxmlformats.org/officeDocument/2006/relationships/image" Target="../media/image93.png"/><Relationship Id="rId5" Type="http://schemas.openxmlformats.org/officeDocument/2006/relationships/image" Target="../media/image9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8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19.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0.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91.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97.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0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0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0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0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0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0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5"/>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262626"/>
              </a:buClr>
              <a:buSzPts val="8000"/>
              <a:buFont typeface="Calibri"/>
              <a:buNone/>
            </a:pPr>
            <a:r>
              <a:t/>
            </a:r>
            <a:endParaRPr/>
          </a:p>
        </p:txBody>
      </p:sp>
      <p:sp>
        <p:nvSpPr>
          <p:cNvPr id="118" name="Google Shape;118;p15"/>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t/>
            </a:r>
            <a:endParaRPr/>
          </a:p>
        </p:txBody>
      </p:sp>
      <p:pic>
        <p:nvPicPr>
          <p:cNvPr descr="Image result for big data gif" id="119" name="Google Shape;119;p15"/>
          <p:cNvPicPr preferRelativeResize="0"/>
          <p:nvPr/>
        </p:nvPicPr>
        <p:blipFill rotWithShape="1">
          <a:blip r:embed="rId3">
            <a:alphaModFix/>
          </a:blip>
          <a:srcRect b="0" l="0" r="0" t="0"/>
          <a:stretch/>
        </p:blipFill>
        <p:spPr>
          <a:xfrm>
            <a:off x="0" y="0"/>
            <a:ext cx="12192000" cy="6429375"/>
          </a:xfrm>
          <a:prstGeom prst="rect">
            <a:avLst/>
          </a:prstGeom>
          <a:noFill/>
          <a:ln>
            <a:noFill/>
          </a:ln>
        </p:spPr>
      </p:pic>
      <p:sp>
        <p:nvSpPr>
          <p:cNvPr id="120" name="Google Shape;120;p15"/>
          <p:cNvSpPr txBox="1"/>
          <p:nvPr/>
        </p:nvSpPr>
        <p:spPr>
          <a:xfrm>
            <a:off x="5368123" y="4576232"/>
            <a:ext cx="6443980" cy="9931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IN" sz="6000" u="none" cap="none" strike="noStrike">
                <a:solidFill>
                  <a:schemeClr val="lt1"/>
                </a:solidFill>
                <a:latin typeface="Quattrocento Sans"/>
                <a:ea typeface="Quattrocento Sans"/>
                <a:cs typeface="Quattrocento Sans"/>
                <a:sym typeface="Quattrocento Sans"/>
              </a:rPr>
              <a:t>PROJECT REPORT</a:t>
            </a:r>
            <a:endParaRPr sz="6000">
              <a:solidFill>
                <a:schemeClr val="lt1"/>
              </a:solidFill>
              <a:latin typeface="Quattrocento Sans"/>
              <a:ea typeface="Quattrocento Sans"/>
              <a:cs typeface="Quattrocento Sans"/>
              <a:sym typeface="Quattrocento Sans"/>
            </a:endParaRPr>
          </a:p>
        </p:txBody>
      </p:sp>
      <p:sp>
        <p:nvSpPr>
          <p:cNvPr id="121" name="Google Shape;121;p15"/>
          <p:cNvSpPr txBox="1"/>
          <p:nvPr/>
        </p:nvSpPr>
        <p:spPr>
          <a:xfrm>
            <a:off x="9195656" y="5519849"/>
            <a:ext cx="2087879" cy="6248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By Slavvy Coelho</a:t>
            </a:r>
            <a:endParaRPr/>
          </a:p>
          <a:p>
            <a:pPr indent="0" lvl="0" marL="0" marR="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96" name="Shape 196"/>
        <p:cNvGrpSpPr/>
        <p:nvPr/>
      </p:nvGrpSpPr>
      <p:grpSpPr>
        <a:xfrm>
          <a:off x="0" y="0"/>
          <a:ext cx="0" cy="0"/>
          <a:chOff x="0" y="0"/>
          <a:chExt cx="0" cy="0"/>
        </a:xfrm>
      </p:grpSpPr>
      <p:pic>
        <p:nvPicPr>
          <p:cNvPr id="197" name="Google Shape;197;p24"/>
          <p:cNvPicPr preferRelativeResize="0"/>
          <p:nvPr/>
        </p:nvPicPr>
        <p:blipFill rotWithShape="1">
          <a:blip r:embed="rId3">
            <a:alphaModFix/>
          </a:blip>
          <a:srcRect b="7498" l="1977" r="4320" t="3125"/>
          <a:stretch/>
        </p:blipFill>
        <p:spPr>
          <a:xfrm>
            <a:off x="640079" y="446398"/>
            <a:ext cx="11018521" cy="5908682"/>
          </a:xfrm>
          <a:prstGeom prst="rect">
            <a:avLst/>
          </a:prstGeom>
          <a:solidFill>
            <a:schemeClr val="dk2"/>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5"/>
          <p:cNvSpPr txBox="1"/>
          <p:nvPr/>
        </p:nvSpPr>
        <p:spPr>
          <a:xfrm>
            <a:off x="155448" y="0"/>
            <a:ext cx="1011678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3600">
                <a:solidFill>
                  <a:schemeClr val="dk1"/>
                </a:solidFill>
                <a:latin typeface="Calibri"/>
                <a:ea typeface="Calibri"/>
                <a:cs typeface="Calibri"/>
                <a:sym typeface="Calibri"/>
              </a:rPr>
              <a:t>Key benefits and differentiators of Power BI</a:t>
            </a:r>
            <a:endParaRPr b="1" sz="3600">
              <a:solidFill>
                <a:srgbClr val="000000"/>
              </a:solidFill>
              <a:latin typeface="Calibri"/>
              <a:ea typeface="Calibri"/>
              <a:cs typeface="Calibri"/>
              <a:sym typeface="Calibri"/>
            </a:endParaRPr>
          </a:p>
        </p:txBody>
      </p:sp>
      <p:grpSp>
        <p:nvGrpSpPr>
          <p:cNvPr id="204" name="Google Shape;204;p25"/>
          <p:cNvGrpSpPr/>
          <p:nvPr/>
        </p:nvGrpSpPr>
        <p:grpSpPr>
          <a:xfrm>
            <a:off x="360303" y="1110508"/>
            <a:ext cx="6320920" cy="709416"/>
            <a:chOff x="330771" y="2616822"/>
            <a:chExt cx="6320920" cy="709416"/>
          </a:xfrm>
        </p:grpSpPr>
        <p:sp>
          <p:nvSpPr>
            <p:cNvPr id="205" name="Google Shape;205;p25"/>
            <p:cNvSpPr/>
            <p:nvPr/>
          </p:nvSpPr>
          <p:spPr>
            <a:xfrm>
              <a:off x="330771" y="2616822"/>
              <a:ext cx="6320920" cy="709416"/>
            </a:xfrm>
            <a:prstGeom prst="rect">
              <a:avLst/>
            </a:prstGeom>
            <a:noFill/>
            <a:ln cap="flat" cmpd="sng" w="12700">
              <a:solidFill>
                <a:srgbClr val="7F7F7F"/>
              </a:solidFill>
              <a:prstDash val="solid"/>
              <a:round/>
              <a:headEnd len="sm" w="sm" type="none"/>
              <a:tailEnd len="sm" w="sm" type="none"/>
            </a:ln>
          </p:spPr>
          <p:txBody>
            <a:bodyPr anchorCtr="0" anchor="ctr" bIns="143425" lIns="161350" spcFirstLastPara="1" rIns="179275" wrap="square" tIns="143425">
              <a:noAutofit/>
            </a:bodyPr>
            <a:lstStyle/>
            <a:p>
              <a:pPr indent="0" lvl="0" marL="685800" marR="0" rtl="0" algn="l">
                <a:lnSpc>
                  <a:spcPct val="90000"/>
                </a:lnSpc>
                <a:spcBef>
                  <a:spcPts val="0"/>
                </a:spcBef>
                <a:spcAft>
                  <a:spcPts val="0"/>
                </a:spcAft>
                <a:buNone/>
              </a:pPr>
              <a:r>
                <a:rPr lang="en-IN" sz="2000">
                  <a:solidFill>
                    <a:srgbClr val="000000"/>
                  </a:solidFill>
                  <a:latin typeface="Calibri"/>
                  <a:ea typeface="Calibri"/>
                  <a:cs typeface="Calibri"/>
                  <a:sym typeface="Calibri"/>
                </a:rPr>
                <a:t>Pre-built dashboards and reports for popular SaaS solutions</a:t>
              </a:r>
              <a:endParaRPr/>
            </a:p>
          </p:txBody>
        </p:sp>
        <p:sp>
          <p:nvSpPr>
            <p:cNvPr id="206" name="Google Shape;206;p25"/>
            <p:cNvSpPr/>
            <p:nvPr/>
          </p:nvSpPr>
          <p:spPr>
            <a:xfrm>
              <a:off x="332292" y="2616822"/>
              <a:ext cx="709416" cy="709416"/>
            </a:xfrm>
            <a:prstGeom prst="rect">
              <a:avLst/>
            </a:prstGeom>
            <a:solidFill>
              <a:schemeClr val="dk1"/>
            </a:solidFill>
            <a:ln>
              <a:noFill/>
            </a:ln>
          </p:spPr>
          <p:txBody>
            <a:bodyPr anchorCtr="0" anchor="ctr" bIns="143425" lIns="179275" spcFirstLastPara="1" rIns="179275" wrap="square" tIns="143425">
              <a:noAutofit/>
            </a:bodyPr>
            <a:lstStyle/>
            <a:p>
              <a:pPr indent="0" lvl="0" marL="622491" marR="0" rtl="0" algn="l">
                <a:lnSpc>
                  <a:spcPct val="90000"/>
                </a:lnSpc>
                <a:spcBef>
                  <a:spcPts val="0"/>
                </a:spcBef>
                <a:spcAft>
                  <a:spcPts val="0"/>
                </a:spcAft>
                <a:buNone/>
              </a:pPr>
              <a:r>
                <a:t/>
              </a:r>
              <a:endParaRPr sz="2745">
                <a:solidFill>
                  <a:srgbClr val="FFFFFF"/>
                </a:solidFill>
                <a:latin typeface="Quattrocento Sans"/>
                <a:ea typeface="Quattrocento Sans"/>
                <a:cs typeface="Quattrocento Sans"/>
                <a:sym typeface="Quattrocento Sans"/>
              </a:endParaRPr>
            </a:p>
          </p:txBody>
        </p:sp>
        <p:sp>
          <p:nvSpPr>
            <p:cNvPr id="207" name="Google Shape;207;p25"/>
            <p:cNvSpPr/>
            <p:nvPr/>
          </p:nvSpPr>
          <p:spPr>
            <a:xfrm>
              <a:off x="429207" y="2675334"/>
              <a:ext cx="490621" cy="569164"/>
            </a:xfrm>
            <a:custGeom>
              <a:rect b="b" l="l" r="r" t="t"/>
              <a:pathLst>
                <a:path extrusionOk="0" h="300" w="259">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2C812"/>
            </a:solidFill>
            <a:ln>
              <a:noFill/>
            </a:ln>
          </p:spPr>
          <p:txBody>
            <a:bodyPr anchorCtr="0" anchor="t" bIns="40325" lIns="80675" spcFirstLastPara="1" rIns="80675" wrap="square" tIns="40325">
              <a:noAutofit/>
            </a:bodyPr>
            <a:lstStyle/>
            <a:p>
              <a:pPr indent="0" lvl="0" marL="0" marR="0" rtl="0" algn="l">
                <a:spcBef>
                  <a:spcPts val="0"/>
                </a:spcBef>
                <a:spcAft>
                  <a:spcPts val="0"/>
                </a:spcAft>
                <a:buNone/>
              </a:pPr>
              <a:r>
                <a:t/>
              </a:r>
              <a:endParaRPr sz="1568">
                <a:solidFill>
                  <a:srgbClr val="000000"/>
                </a:solidFill>
                <a:latin typeface="Calibri"/>
                <a:ea typeface="Calibri"/>
                <a:cs typeface="Calibri"/>
                <a:sym typeface="Calibri"/>
              </a:endParaRPr>
            </a:p>
          </p:txBody>
        </p:sp>
      </p:grpSp>
      <p:grpSp>
        <p:nvGrpSpPr>
          <p:cNvPr id="208" name="Google Shape;208;p25"/>
          <p:cNvGrpSpPr/>
          <p:nvPr/>
        </p:nvGrpSpPr>
        <p:grpSpPr>
          <a:xfrm>
            <a:off x="360303" y="4565248"/>
            <a:ext cx="6320920" cy="709416"/>
            <a:chOff x="330771" y="5800102"/>
            <a:chExt cx="6320920" cy="709416"/>
          </a:xfrm>
        </p:grpSpPr>
        <p:sp>
          <p:nvSpPr>
            <p:cNvPr id="209" name="Google Shape;209;p25"/>
            <p:cNvSpPr/>
            <p:nvPr/>
          </p:nvSpPr>
          <p:spPr>
            <a:xfrm>
              <a:off x="330771" y="5800102"/>
              <a:ext cx="6320920" cy="709416"/>
            </a:xfrm>
            <a:prstGeom prst="rect">
              <a:avLst/>
            </a:prstGeom>
            <a:noFill/>
            <a:ln cap="flat" cmpd="sng" w="12700">
              <a:solidFill>
                <a:srgbClr val="7F7F7F"/>
              </a:solidFill>
              <a:prstDash val="solid"/>
              <a:round/>
              <a:headEnd len="sm" w="sm" type="none"/>
              <a:tailEnd len="sm" w="sm" type="none"/>
            </a:ln>
          </p:spPr>
          <p:txBody>
            <a:bodyPr anchorCtr="0" anchor="ctr" bIns="143425" lIns="161350" spcFirstLastPara="1" rIns="179275" wrap="square" tIns="143425">
              <a:noAutofit/>
            </a:bodyPr>
            <a:lstStyle/>
            <a:p>
              <a:pPr indent="0" lvl="0" marL="685800" marR="0" rtl="0" algn="l">
                <a:lnSpc>
                  <a:spcPct val="90000"/>
                </a:lnSpc>
                <a:spcBef>
                  <a:spcPts val="0"/>
                </a:spcBef>
                <a:spcAft>
                  <a:spcPts val="0"/>
                </a:spcAft>
                <a:buNone/>
              </a:pPr>
              <a:r>
                <a:rPr lang="en-IN" sz="2000">
                  <a:solidFill>
                    <a:srgbClr val="000000"/>
                  </a:solidFill>
                  <a:latin typeface="Calibri"/>
                  <a:ea typeface="Calibri"/>
                  <a:cs typeface="Calibri"/>
                  <a:sym typeface="Calibri"/>
                </a:rPr>
                <a:t>Integrated with familiar Microsoft products and utilizes commitment for scale &amp; availability in Azure </a:t>
              </a:r>
              <a:endParaRPr sz="2000">
                <a:solidFill>
                  <a:srgbClr val="000000"/>
                </a:solidFill>
                <a:latin typeface="Calibri"/>
                <a:ea typeface="Calibri"/>
                <a:cs typeface="Calibri"/>
                <a:sym typeface="Calibri"/>
              </a:endParaRPr>
            </a:p>
          </p:txBody>
        </p:sp>
        <p:sp>
          <p:nvSpPr>
            <p:cNvPr id="210" name="Google Shape;210;p25"/>
            <p:cNvSpPr/>
            <p:nvPr/>
          </p:nvSpPr>
          <p:spPr>
            <a:xfrm>
              <a:off x="330772" y="5800102"/>
              <a:ext cx="709416" cy="709416"/>
            </a:xfrm>
            <a:prstGeom prst="rect">
              <a:avLst/>
            </a:prstGeom>
            <a:solidFill>
              <a:schemeClr val="dk1"/>
            </a:solidFill>
            <a:ln>
              <a:noFill/>
            </a:ln>
          </p:spPr>
          <p:txBody>
            <a:bodyPr anchorCtr="0" anchor="ctr" bIns="143425" lIns="179275" spcFirstLastPara="1" rIns="179275" wrap="square" tIns="143425">
              <a:noAutofit/>
            </a:bodyPr>
            <a:lstStyle/>
            <a:p>
              <a:pPr indent="0" lvl="0" marL="622491" marR="0" rtl="0" algn="l">
                <a:lnSpc>
                  <a:spcPct val="90000"/>
                </a:lnSpc>
                <a:spcBef>
                  <a:spcPts val="0"/>
                </a:spcBef>
                <a:spcAft>
                  <a:spcPts val="0"/>
                </a:spcAft>
                <a:buNone/>
              </a:pPr>
              <a:r>
                <a:t/>
              </a:r>
              <a:endParaRPr sz="2745">
                <a:solidFill>
                  <a:srgbClr val="FFFFFF"/>
                </a:solidFill>
                <a:latin typeface="Quattrocento Sans"/>
                <a:ea typeface="Quattrocento Sans"/>
                <a:cs typeface="Quattrocento Sans"/>
                <a:sym typeface="Quattrocento Sans"/>
              </a:endParaRPr>
            </a:p>
          </p:txBody>
        </p:sp>
        <p:grpSp>
          <p:nvGrpSpPr>
            <p:cNvPr id="211" name="Google Shape;211;p25"/>
            <p:cNvGrpSpPr/>
            <p:nvPr/>
          </p:nvGrpSpPr>
          <p:grpSpPr>
            <a:xfrm>
              <a:off x="456880" y="5924930"/>
              <a:ext cx="457200" cy="459760"/>
              <a:chOff x="4862621" y="5295900"/>
              <a:chExt cx="575101" cy="592606"/>
            </a:xfrm>
          </p:grpSpPr>
          <p:sp>
            <p:nvSpPr>
              <p:cNvPr id="212" name="Google Shape;212;p25"/>
              <p:cNvSpPr/>
              <p:nvPr/>
            </p:nvSpPr>
            <p:spPr>
              <a:xfrm>
                <a:off x="4862621" y="5295900"/>
                <a:ext cx="274320" cy="274320"/>
              </a:xfrm>
              <a:prstGeom prst="rect">
                <a:avLst/>
              </a:prstGeom>
              <a:solidFill>
                <a:srgbClr val="F2C81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745">
                  <a:solidFill>
                    <a:srgbClr val="FFFFFF"/>
                  </a:solidFill>
                  <a:latin typeface="Calibri"/>
                  <a:ea typeface="Calibri"/>
                  <a:cs typeface="Calibri"/>
                  <a:sym typeface="Calibri"/>
                </a:endParaRPr>
              </a:p>
            </p:txBody>
          </p:sp>
          <p:sp>
            <p:nvSpPr>
              <p:cNvPr id="213" name="Google Shape;213;p25"/>
              <p:cNvSpPr/>
              <p:nvPr/>
            </p:nvSpPr>
            <p:spPr>
              <a:xfrm>
                <a:off x="5163402" y="5295900"/>
                <a:ext cx="274320" cy="274320"/>
              </a:xfrm>
              <a:prstGeom prst="rect">
                <a:avLst/>
              </a:prstGeom>
              <a:solidFill>
                <a:srgbClr val="F2C81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745">
                  <a:solidFill>
                    <a:srgbClr val="FFFFFF"/>
                  </a:solidFill>
                  <a:latin typeface="Calibri"/>
                  <a:ea typeface="Calibri"/>
                  <a:cs typeface="Calibri"/>
                  <a:sym typeface="Calibri"/>
                </a:endParaRPr>
              </a:p>
            </p:txBody>
          </p:sp>
          <p:sp>
            <p:nvSpPr>
              <p:cNvPr id="214" name="Google Shape;214;p25"/>
              <p:cNvSpPr/>
              <p:nvPr/>
            </p:nvSpPr>
            <p:spPr>
              <a:xfrm>
                <a:off x="5163402" y="5614186"/>
                <a:ext cx="274320" cy="274320"/>
              </a:xfrm>
              <a:prstGeom prst="rect">
                <a:avLst/>
              </a:prstGeom>
              <a:solidFill>
                <a:srgbClr val="F2C81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745">
                  <a:solidFill>
                    <a:srgbClr val="FFFFFF"/>
                  </a:solidFill>
                  <a:latin typeface="Calibri"/>
                  <a:ea typeface="Calibri"/>
                  <a:cs typeface="Calibri"/>
                  <a:sym typeface="Calibri"/>
                </a:endParaRPr>
              </a:p>
            </p:txBody>
          </p:sp>
          <p:sp>
            <p:nvSpPr>
              <p:cNvPr id="215" name="Google Shape;215;p25"/>
              <p:cNvSpPr/>
              <p:nvPr/>
            </p:nvSpPr>
            <p:spPr>
              <a:xfrm>
                <a:off x="4862621" y="5614186"/>
                <a:ext cx="274320" cy="274320"/>
              </a:xfrm>
              <a:prstGeom prst="rect">
                <a:avLst/>
              </a:prstGeom>
              <a:solidFill>
                <a:srgbClr val="F2C81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745">
                  <a:solidFill>
                    <a:srgbClr val="FFFFFF"/>
                  </a:solidFill>
                  <a:latin typeface="Calibri"/>
                  <a:ea typeface="Calibri"/>
                  <a:cs typeface="Calibri"/>
                  <a:sym typeface="Calibri"/>
                </a:endParaRPr>
              </a:p>
            </p:txBody>
          </p:sp>
        </p:grpSp>
      </p:grpSp>
      <p:grpSp>
        <p:nvGrpSpPr>
          <p:cNvPr id="216" name="Google Shape;216;p25"/>
          <p:cNvGrpSpPr/>
          <p:nvPr/>
        </p:nvGrpSpPr>
        <p:grpSpPr>
          <a:xfrm>
            <a:off x="360303" y="3698832"/>
            <a:ext cx="6320920" cy="709416"/>
            <a:chOff x="330771" y="5005120"/>
            <a:chExt cx="6320920" cy="709416"/>
          </a:xfrm>
        </p:grpSpPr>
        <p:sp>
          <p:nvSpPr>
            <p:cNvPr id="217" name="Google Shape;217;p25"/>
            <p:cNvSpPr/>
            <p:nvPr/>
          </p:nvSpPr>
          <p:spPr>
            <a:xfrm>
              <a:off x="330771" y="5005120"/>
              <a:ext cx="6320920" cy="709416"/>
            </a:xfrm>
            <a:prstGeom prst="rect">
              <a:avLst/>
            </a:prstGeom>
            <a:noFill/>
            <a:ln cap="flat" cmpd="sng" w="12700">
              <a:solidFill>
                <a:srgbClr val="7F7F7F"/>
              </a:solidFill>
              <a:prstDash val="solid"/>
              <a:round/>
              <a:headEnd len="sm" w="sm" type="none"/>
              <a:tailEnd len="sm" w="sm" type="none"/>
            </a:ln>
          </p:spPr>
          <p:txBody>
            <a:bodyPr anchorCtr="0" anchor="ctr" bIns="143425" lIns="161350" spcFirstLastPara="1" rIns="179275" wrap="square" tIns="143425">
              <a:noAutofit/>
            </a:bodyPr>
            <a:lstStyle/>
            <a:p>
              <a:pPr indent="0" lvl="0" marL="685800" marR="0" rtl="0" algn="l">
                <a:lnSpc>
                  <a:spcPct val="90000"/>
                </a:lnSpc>
                <a:spcBef>
                  <a:spcPts val="0"/>
                </a:spcBef>
                <a:spcAft>
                  <a:spcPts val="0"/>
                </a:spcAft>
                <a:buNone/>
              </a:pPr>
              <a:r>
                <a:rPr lang="en-IN" sz="2000">
                  <a:solidFill>
                    <a:srgbClr val="000000"/>
                  </a:solidFill>
                  <a:latin typeface="Calibri"/>
                  <a:ea typeface="Calibri"/>
                  <a:cs typeface="Calibri"/>
                  <a:sym typeface="Calibri"/>
                </a:rPr>
                <a:t>Intuitive data exploration using natural language query</a:t>
              </a:r>
              <a:endParaRPr/>
            </a:p>
          </p:txBody>
        </p:sp>
        <p:sp>
          <p:nvSpPr>
            <p:cNvPr id="218" name="Google Shape;218;p25"/>
            <p:cNvSpPr/>
            <p:nvPr/>
          </p:nvSpPr>
          <p:spPr>
            <a:xfrm>
              <a:off x="332292" y="5005120"/>
              <a:ext cx="709416" cy="709416"/>
            </a:xfrm>
            <a:prstGeom prst="rect">
              <a:avLst/>
            </a:prstGeom>
            <a:solidFill>
              <a:schemeClr val="dk1"/>
            </a:solidFill>
            <a:ln>
              <a:noFill/>
            </a:ln>
          </p:spPr>
          <p:txBody>
            <a:bodyPr anchorCtr="0" anchor="ctr" bIns="143425" lIns="179275" spcFirstLastPara="1" rIns="179275" wrap="square" tIns="143425">
              <a:noAutofit/>
            </a:bodyPr>
            <a:lstStyle/>
            <a:p>
              <a:pPr indent="0" lvl="0" marL="622491" marR="0" rtl="0" algn="l">
                <a:lnSpc>
                  <a:spcPct val="90000"/>
                </a:lnSpc>
                <a:spcBef>
                  <a:spcPts val="0"/>
                </a:spcBef>
                <a:spcAft>
                  <a:spcPts val="0"/>
                </a:spcAft>
                <a:buNone/>
              </a:pPr>
              <a:r>
                <a:t/>
              </a:r>
              <a:endParaRPr sz="2745">
                <a:solidFill>
                  <a:srgbClr val="FFFFFF"/>
                </a:solidFill>
                <a:latin typeface="Quattrocento Sans"/>
                <a:ea typeface="Quattrocento Sans"/>
                <a:cs typeface="Quattrocento Sans"/>
                <a:sym typeface="Quattrocento Sans"/>
              </a:endParaRPr>
            </a:p>
          </p:txBody>
        </p:sp>
        <p:pic>
          <p:nvPicPr>
            <p:cNvPr id="219" name="Google Shape;219;p25"/>
            <p:cNvPicPr preferRelativeResize="0"/>
            <p:nvPr/>
          </p:nvPicPr>
          <p:blipFill rotWithShape="1">
            <a:blip r:embed="rId3">
              <a:alphaModFix/>
            </a:blip>
            <a:srcRect b="0" l="0" r="0" t="0"/>
            <a:stretch/>
          </p:blipFill>
          <p:spPr>
            <a:xfrm>
              <a:off x="394947" y="5088350"/>
              <a:ext cx="562315" cy="537598"/>
            </a:xfrm>
            <a:prstGeom prst="rect">
              <a:avLst/>
            </a:prstGeom>
            <a:noFill/>
            <a:ln>
              <a:noFill/>
            </a:ln>
          </p:spPr>
        </p:pic>
      </p:grpSp>
      <p:grpSp>
        <p:nvGrpSpPr>
          <p:cNvPr id="220" name="Google Shape;220;p25"/>
          <p:cNvGrpSpPr/>
          <p:nvPr/>
        </p:nvGrpSpPr>
        <p:grpSpPr>
          <a:xfrm>
            <a:off x="360303" y="1963460"/>
            <a:ext cx="6320920" cy="709417"/>
            <a:chOff x="330771" y="3412641"/>
            <a:chExt cx="6320920" cy="709417"/>
          </a:xfrm>
        </p:grpSpPr>
        <p:sp>
          <p:nvSpPr>
            <p:cNvPr id="221" name="Google Shape;221;p25"/>
            <p:cNvSpPr/>
            <p:nvPr/>
          </p:nvSpPr>
          <p:spPr>
            <a:xfrm>
              <a:off x="330772" y="3412641"/>
              <a:ext cx="709416" cy="709416"/>
            </a:xfrm>
            <a:prstGeom prst="rect">
              <a:avLst/>
            </a:prstGeom>
            <a:solidFill>
              <a:schemeClr val="dk2"/>
            </a:solidFill>
            <a:ln>
              <a:noFill/>
            </a:ln>
          </p:spPr>
          <p:txBody>
            <a:bodyPr anchorCtr="0" anchor="ctr" bIns="143425" lIns="179275" spcFirstLastPara="1" rIns="179275" wrap="square" tIns="143425">
              <a:noAutofit/>
            </a:bodyPr>
            <a:lstStyle/>
            <a:p>
              <a:pPr indent="0" lvl="0" marL="622491" marR="0" rtl="0" algn="l">
                <a:lnSpc>
                  <a:spcPct val="90000"/>
                </a:lnSpc>
                <a:spcBef>
                  <a:spcPts val="0"/>
                </a:spcBef>
                <a:spcAft>
                  <a:spcPts val="0"/>
                </a:spcAft>
                <a:buNone/>
              </a:pPr>
              <a:r>
                <a:t/>
              </a:r>
              <a:endParaRPr sz="2745">
                <a:solidFill>
                  <a:srgbClr val="FFFFFF"/>
                </a:solidFill>
                <a:latin typeface="Quattrocento Sans"/>
                <a:ea typeface="Quattrocento Sans"/>
                <a:cs typeface="Quattrocento Sans"/>
                <a:sym typeface="Quattrocento Sans"/>
              </a:endParaRPr>
            </a:p>
          </p:txBody>
        </p:sp>
        <p:sp>
          <p:nvSpPr>
            <p:cNvPr id="222" name="Google Shape;222;p25"/>
            <p:cNvSpPr/>
            <p:nvPr/>
          </p:nvSpPr>
          <p:spPr>
            <a:xfrm>
              <a:off x="330771" y="3412642"/>
              <a:ext cx="6320920" cy="709416"/>
            </a:xfrm>
            <a:prstGeom prst="rect">
              <a:avLst/>
            </a:prstGeom>
            <a:noFill/>
            <a:ln cap="flat" cmpd="sng" w="12700">
              <a:solidFill>
                <a:srgbClr val="7F7F7F"/>
              </a:solidFill>
              <a:prstDash val="solid"/>
              <a:round/>
              <a:headEnd len="sm" w="sm" type="none"/>
              <a:tailEnd len="sm" w="sm" type="none"/>
            </a:ln>
          </p:spPr>
          <p:txBody>
            <a:bodyPr anchorCtr="0" anchor="ctr" bIns="143425" lIns="161350" spcFirstLastPara="1" rIns="179275" wrap="square" tIns="143425">
              <a:noAutofit/>
            </a:bodyPr>
            <a:lstStyle/>
            <a:p>
              <a:pPr indent="0" lvl="0" marL="685800" marR="0" rtl="0" algn="l">
                <a:lnSpc>
                  <a:spcPct val="90000"/>
                </a:lnSpc>
                <a:spcBef>
                  <a:spcPts val="0"/>
                </a:spcBef>
                <a:spcAft>
                  <a:spcPts val="0"/>
                </a:spcAft>
                <a:buNone/>
              </a:pPr>
              <a:r>
                <a:rPr lang="en-IN" sz="2000">
                  <a:solidFill>
                    <a:srgbClr val="000000"/>
                  </a:solidFill>
                  <a:latin typeface="Calibri"/>
                  <a:ea typeface="Calibri"/>
                  <a:cs typeface="Calibri"/>
                  <a:sym typeface="Calibri"/>
                </a:rPr>
                <a:t>Real-time dashboard updates</a:t>
              </a:r>
              <a:endParaRPr/>
            </a:p>
          </p:txBody>
        </p:sp>
        <p:sp>
          <p:nvSpPr>
            <p:cNvPr id="223" name="Google Shape;223;p25"/>
            <p:cNvSpPr/>
            <p:nvPr/>
          </p:nvSpPr>
          <p:spPr>
            <a:xfrm>
              <a:off x="330772" y="3412641"/>
              <a:ext cx="709416" cy="709416"/>
            </a:xfrm>
            <a:prstGeom prst="rect">
              <a:avLst/>
            </a:prstGeom>
            <a:solidFill>
              <a:schemeClr val="dk1"/>
            </a:solidFill>
            <a:ln>
              <a:noFill/>
            </a:ln>
          </p:spPr>
          <p:txBody>
            <a:bodyPr anchorCtr="0" anchor="ctr" bIns="143425" lIns="179275" spcFirstLastPara="1" rIns="179275" wrap="square" tIns="143425">
              <a:noAutofit/>
            </a:bodyPr>
            <a:lstStyle/>
            <a:p>
              <a:pPr indent="0" lvl="0" marL="622491" marR="0" rtl="0" algn="l">
                <a:lnSpc>
                  <a:spcPct val="90000"/>
                </a:lnSpc>
                <a:spcBef>
                  <a:spcPts val="0"/>
                </a:spcBef>
                <a:spcAft>
                  <a:spcPts val="0"/>
                </a:spcAft>
                <a:buNone/>
              </a:pPr>
              <a:r>
                <a:t/>
              </a:r>
              <a:endParaRPr sz="2745">
                <a:solidFill>
                  <a:srgbClr val="FFFFFF"/>
                </a:solidFill>
                <a:latin typeface="Quattrocento Sans"/>
                <a:ea typeface="Quattrocento Sans"/>
                <a:cs typeface="Quattrocento Sans"/>
                <a:sym typeface="Quattrocento Sans"/>
              </a:endParaRPr>
            </a:p>
          </p:txBody>
        </p:sp>
        <p:pic>
          <p:nvPicPr>
            <p:cNvPr id="224" name="Google Shape;224;p25"/>
            <p:cNvPicPr preferRelativeResize="0"/>
            <p:nvPr/>
          </p:nvPicPr>
          <p:blipFill rotWithShape="1">
            <a:blip r:embed="rId4">
              <a:alphaModFix/>
            </a:blip>
            <a:srcRect b="0" l="0" r="0" t="0"/>
            <a:stretch/>
          </p:blipFill>
          <p:spPr>
            <a:xfrm>
              <a:off x="429207" y="3488827"/>
              <a:ext cx="447093" cy="554887"/>
            </a:xfrm>
            <a:prstGeom prst="rect">
              <a:avLst/>
            </a:prstGeom>
            <a:noFill/>
            <a:ln>
              <a:noFill/>
            </a:ln>
          </p:spPr>
        </p:pic>
      </p:grpSp>
      <p:grpSp>
        <p:nvGrpSpPr>
          <p:cNvPr id="225" name="Google Shape;225;p25"/>
          <p:cNvGrpSpPr/>
          <p:nvPr/>
        </p:nvGrpSpPr>
        <p:grpSpPr>
          <a:xfrm>
            <a:off x="340552" y="5435579"/>
            <a:ext cx="6320920" cy="711328"/>
            <a:chOff x="2739892" y="6384690"/>
            <a:chExt cx="6320920" cy="711328"/>
          </a:xfrm>
        </p:grpSpPr>
        <p:sp>
          <p:nvSpPr>
            <p:cNvPr id="226" name="Google Shape;226;p25"/>
            <p:cNvSpPr/>
            <p:nvPr/>
          </p:nvSpPr>
          <p:spPr>
            <a:xfrm>
              <a:off x="2746237" y="6386602"/>
              <a:ext cx="709416" cy="709416"/>
            </a:xfrm>
            <a:prstGeom prst="rect">
              <a:avLst/>
            </a:prstGeom>
            <a:solidFill>
              <a:schemeClr val="dk1"/>
            </a:solidFill>
            <a:ln>
              <a:noFill/>
            </a:ln>
          </p:spPr>
          <p:txBody>
            <a:bodyPr anchorCtr="0" anchor="ctr" bIns="143425" lIns="179275" spcFirstLastPara="1" rIns="179275" wrap="square" tIns="143425">
              <a:noAutofit/>
            </a:bodyPr>
            <a:lstStyle/>
            <a:p>
              <a:pPr indent="0" lvl="0" marL="622491" marR="0" rtl="0" algn="l">
                <a:lnSpc>
                  <a:spcPct val="90000"/>
                </a:lnSpc>
                <a:spcBef>
                  <a:spcPts val="0"/>
                </a:spcBef>
                <a:spcAft>
                  <a:spcPts val="0"/>
                </a:spcAft>
                <a:buNone/>
              </a:pPr>
              <a:r>
                <a:t/>
              </a:r>
              <a:endParaRPr sz="2745">
                <a:solidFill>
                  <a:srgbClr val="FFFFFF"/>
                </a:solidFill>
                <a:latin typeface="Quattrocento Sans"/>
                <a:ea typeface="Quattrocento Sans"/>
                <a:cs typeface="Quattrocento Sans"/>
                <a:sym typeface="Quattrocento Sans"/>
              </a:endParaRPr>
            </a:p>
          </p:txBody>
        </p:sp>
        <p:sp>
          <p:nvSpPr>
            <p:cNvPr id="227" name="Google Shape;227;p25"/>
            <p:cNvSpPr/>
            <p:nvPr/>
          </p:nvSpPr>
          <p:spPr>
            <a:xfrm>
              <a:off x="2739892" y="6384690"/>
              <a:ext cx="6320920" cy="709416"/>
            </a:xfrm>
            <a:prstGeom prst="rect">
              <a:avLst/>
            </a:prstGeom>
            <a:noFill/>
            <a:ln cap="flat" cmpd="sng" w="12700">
              <a:solidFill>
                <a:srgbClr val="7F7F7F"/>
              </a:solidFill>
              <a:prstDash val="solid"/>
              <a:round/>
              <a:headEnd len="sm" w="sm" type="none"/>
              <a:tailEnd len="sm" w="sm" type="none"/>
            </a:ln>
          </p:spPr>
          <p:txBody>
            <a:bodyPr anchorCtr="0" anchor="ctr" bIns="143425" lIns="161350" spcFirstLastPara="1" rIns="179275" wrap="square" tIns="143425">
              <a:noAutofit/>
            </a:bodyPr>
            <a:lstStyle/>
            <a:p>
              <a:pPr indent="0" lvl="0" marL="685800" marR="0" rtl="0" algn="l">
                <a:lnSpc>
                  <a:spcPct val="90000"/>
                </a:lnSpc>
                <a:spcBef>
                  <a:spcPts val="0"/>
                </a:spcBef>
                <a:spcAft>
                  <a:spcPts val="0"/>
                </a:spcAft>
                <a:buNone/>
              </a:pPr>
              <a:r>
                <a:rPr lang="en-IN" sz="2000">
                  <a:solidFill>
                    <a:srgbClr val="000000"/>
                  </a:solidFill>
                  <a:latin typeface="Calibri"/>
                  <a:ea typeface="Calibri"/>
                  <a:cs typeface="Calibri"/>
                  <a:sym typeface="Calibri"/>
                </a:rPr>
                <a:t>Fast deployment, hybrid configuration, secure, and integrated with existing IT systems.</a:t>
              </a:r>
              <a:endParaRPr sz="2000">
                <a:solidFill>
                  <a:srgbClr val="000000"/>
                </a:solidFill>
                <a:latin typeface="Calibri"/>
                <a:ea typeface="Calibri"/>
                <a:cs typeface="Calibri"/>
                <a:sym typeface="Calibri"/>
              </a:endParaRPr>
            </a:p>
          </p:txBody>
        </p:sp>
        <p:grpSp>
          <p:nvGrpSpPr>
            <p:cNvPr id="228" name="Google Shape;228;p25"/>
            <p:cNvGrpSpPr/>
            <p:nvPr/>
          </p:nvGrpSpPr>
          <p:grpSpPr>
            <a:xfrm>
              <a:off x="2839643" y="6497482"/>
              <a:ext cx="515779" cy="489217"/>
              <a:chOff x="2462213" y="1598613"/>
              <a:chExt cx="4222750" cy="3667125"/>
            </a:xfrm>
          </p:grpSpPr>
          <p:sp>
            <p:nvSpPr>
              <p:cNvPr id="229" name="Google Shape;229;p25"/>
              <p:cNvSpPr/>
              <p:nvPr/>
            </p:nvSpPr>
            <p:spPr>
              <a:xfrm>
                <a:off x="5564188" y="3346451"/>
                <a:ext cx="115888" cy="49213"/>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30" name="Google Shape;230;p25"/>
              <p:cNvSpPr/>
              <p:nvPr/>
            </p:nvSpPr>
            <p:spPr>
              <a:xfrm>
                <a:off x="5795963" y="3346451"/>
                <a:ext cx="112713" cy="49213"/>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31" name="Google Shape;231;p25"/>
              <p:cNvSpPr/>
              <p:nvPr/>
            </p:nvSpPr>
            <p:spPr>
              <a:xfrm>
                <a:off x="3092451" y="3346451"/>
                <a:ext cx="115888" cy="49213"/>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32" name="Google Shape;232;p25"/>
              <p:cNvSpPr/>
              <p:nvPr/>
            </p:nvSpPr>
            <p:spPr>
              <a:xfrm>
                <a:off x="3324226" y="3346451"/>
                <a:ext cx="117475" cy="49213"/>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33" name="Google Shape;233;p25"/>
              <p:cNvSpPr/>
              <p:nvPr/>
            </p:nvSpPr>
            <p:spPr>
              <a:xfrm>
                <a:off x="3902076" y="2506663"/>
                <a:ext cx="101600" cy="123825"/>
              </a:xfrm>
              <a:custGeom>
                <a:rect b="b" l="l" r="r" t="t"/>
                <a:pathLst>
                  <a:path extrusionOk="0" h="78" w="64">
                    <a:moveTo>
                      <a:pt x="36" y="78"/>
                    </a:moveTo>
                    <a:lnTo>
                      <a:pt x="64" y="64"/>
                    </a:lnTo>
                    <a:lnTo>
                      <a:pt x="26" y="0"/>
                    </a:lnTo>
                    <a:lnTo>
                      <a:pt x="0" y="17"/>
                    </a:lnTo>
                    <a:lnTo>
                      <a:pt x="36" y="78"/>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34" name="Google Shape;234;p25"/>
              <p:cNvSpPr/>
              <p:nvPr/>
            </p:nvSpPr>
            <p:spPr>
              <a:xfrm>
                <a:off x="4017963" y="2709863"/>
                <a:ext cx="98425" cy="123825"/>
              </a:xfrm>
              <a:custGeom>
                <a:rect b="b" l="l" r="r" t="t"/>
                <a:pathLst>
                  <a:path extrusionOk="0" h="78" w="62">
                    <a:moveTo>
                      <a:pt x="36" y="78"/>
                    </a:moveTo>
                    <a:lnTo>
                      <a:pt x="62" y="61"/>
                    </a:lnTo>
                    <a:lnTo>
                      <a:pt x="26" y="0"/>
                    </a:lnTo>
                    <a:lnTo>
                      <a:pt x="0" y="14"/>
                    </a:lnTo>
                    <a:lnTo>
                      <a:pt x="36" y="78"/>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35" name="Google Shape;235;p25"/>
              <p:cNvSpPr/>
              <p:nvPr/>
            </p:nvSpPr>
            <p:spPr>
              <a:xfrm>
                <a:off x="4873626" y="2709863"/>
                <a:ext cx="98425" cy="123825"/>
              </a:xfrm>
              <a:custGeom>
                <a:rect b="b" l="l" r="r" t="t"/>
                <a:pathLst>
                  <a:path extrusionOk="0" h="78" w="62">
                    <a:moveTo>
                      <a:pt x="26" y="78"/>
                    </a:moveTo>
                    <a:lnTo>
                      <a:pt x="62" y="14"/>
                    </a:lnTo>
                    <a:lnTo>
                      <a:pt x="36" y="0"/>
                    </a:lnTo>
                    <a:lnTo>
                      <a:pt x="0" y="61"/>
                    </a:lnTo>
                    <a:lnTo>
                      <a:pt x="26" y="78"/>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36" name="Google Shape;236;p25"/>
              <p:cNvSpPr/>
              <p:nvPr/>
            </p:nvSpPr>
            <p:spPr>
              <a:xfrm>
                <a:off x="4989513" y="2506663"/>
                <a:ext cx="98425" cy="123825"/>
              </a:xfrm>
              <a:custGeom>
                <a:rect b="b" l="l" r="r" t="t"/>
                <a:pathLst>
                  <a:path extrusionOk="0" h="78" w="62">
                    <a:moveTo>
                      <a:pt x="26" y="78"/>
                    </a:moveTo>
                    <a:lnTo>
                      <a:pt x="62" y="17"/>
                    </a:lnTo>
                    <a:lnTo>
                      <a:pt x="36" y="0"/>
                    </a:lnTo>
                    <a:lnTo>
                      <a:pt x="0" y="64"/>
                    </a:lnTo>
                    <a:lnTo>
                      <a:pt x="26" y="78"/>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37" name="Google Shape;237;p25"/>
              <p:cNvSpPr/>
              <p:nvPr/>
            </p:nvSpPr>
            <p:spPr>
              <a:xfrm>
                <a:off x="4017963" y="3990976"/>
                <a:ext cx="98425" cy="123825"/>
              </a:xfrm>
              <a:custGeom>
                <a:rect b="b" l="l" r="r" t="t"/>
                <a:pathLst>
                  <a:path extrusionOk="0" h="78" w="62">
                    <a:moveTo>
                      <a:pt x="0" y="64"/>
                    </a:moveTo>
                    <a:lnTo>
                      <a:pt x="26" y="78"/>
                    </a:lnTo>
                    <a:lnTo>
                      <a:pt x="62" y="14"/>
                    </a:lnTo>
                    <a:lnTo>
                      <a:pt x="36" y="0"/>
                    </a:lnTo>
                    <a:lnTo>
                      <a:pt x="0" y="64"/>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38" name="Google Shape;238;p25"/>
              <p:cNvSpPr/>
              <p:nvPr/>
            </p:nvSpPr>
            <p:spPr>
              <a:xfrm>
                <a:off x="3902076" y="4189413"/>
                <a:ext cx="101600" cy="128588"/>
              </a:xfrm>
              <a:custGeom>
                <a:rect b="b" l="l" r="r" t="t"/>
                <a:pathLst>
                  <a:path extrusionOk="0" h="81" w="64">
                    <a:moveTo>
                      <a:pt x="0" y="64"/>
                    </a:moveTo>
                    <a:lnTo>
                      <a:pt x="26" y="81"/>
                    </a:lnTo>
                    <a:lnTo>
                      <a:pt x="64" y="17"/>
                    </a:lnTo>
                    <a:lnTo>
                      <a:pt x="36" y="0"/>
                    </a:lnTo>
                    <a:lnTo>
                      <a:pt x="0" y="64"/>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39" name="Google Shape;239;p25"/>
              <p:cNvSpPr/>
              <p:nvPr/>
            </p:nvSpPr>
            <p:spPr>
              <a:xfrm>
                <a:off x="4989513" y="4189413"/>
                <a:ext cx="98425" cy="128588"/>
              </a:xfrm>
              <a:custGeom>
                <a:rect b="b" l="l" r="r" t="t"/>
                <a:pathLst>
                  <a:path extrusionOk="0" h="81" w="62">
                    <a:moveTo>
                      <a:pt x="26" y="0"/>
                    </a:moveTo>
                    <a:lnTo>
                      <a:pt x="0" y="17"/>
                    </a:lnTo>
                    <a:lnTo>
                      <a:pt x="36" y="81"/>
                    </a:lnTo>
                    <a:lnTo>
                      <a:pt x="62" y="64"/>
                    </a:lnTo>
                    <a:lnTo>
                      <a:pt x="26" y="0"/>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40" name="Google Shape;240;p25"/>
              <p:cNvSpPr/>
              <p:nvPr/>
            </p:nvSpPr>
            <p:spPr>
              <a:xfrm>
                <a:off x="4873626" y="3990976"/>
                <a:ext cx="98425" cy="123825"/>
              </a:xfrm>
              <a:custGeom>
                <a:rect b="b" l="l" r="r" t="t"/>
                <a:pathLst>
                  <a:path extrusionOk="0" h="78" w="62">
                    <a:moveTo>
                      <a:pt x="0" y="14"/>
                    </a:moveTo>
                    <a:lnTo>
                      <a:pt x="36" y="78"/>
                    </a:lnTo>
                    <a:lnTo>
                      <a:pt x="62" y="64"/>
                    </a:lnTo>
                    <a:lnTo>
                      <a:pt x="26" y="0"/>
                    </a:lnTo>
                    <a:lnTo>
                      <a:pt x="0" y="14"/>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41" name="Google Shape;241;p25"/>
              <p:cNvSpPr/>
              <p:nvPr/>
            </p:nvSpPr>
            <p:spPr>
              <a:xfrm>
                <a:off x="3579813" y="2892426"/>
                <a:ext cx="1833563" cy="1068388"/>
              </a:xfrm>
              <a:custGeom>
                <a:rect b="b" l="l" r="r" t="t"/>
                <a:pathLst>
                  <a:path extrusionOk="0" h="285" w="489">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42" name="Google Shape;242;p25"/>
              <p:cNvSpPr/>
              <p:nvPr/>
            </p:nvSpPr>
            <p:spPr>
              <a:xfrm>
                <a:off x="3321051" y="1598613"/>
                <a:ext cx="750888" cy="522288"/>
              </a:xfrm>
              <a:custGeom>
                <a:rect b="b" l="l" r="r" t="t"/>
                <a:pathLst>
                  <a:path extrusionOk="0" h="139" w="200">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43" name="Google Shape;243;p25"/>
              <p:cNvSpPr/>
              <p:nvPr/>
            </p:nvSpPr>
            <p:spPr>
              <a:xfrm>
                <a:off x="3178176" y="2154238"/>
                <a:ext cx="1035050" cy="239713"/>
              </a:xfrm>
              <a:custGeom>
                <a:rect b="b" l="l" r="r" t="t"/>
                <a:pathLst>
                  <a:path extrusionOk="0" h="64" w="276">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44" name="Google Shape;244;p25"/>
              <p:cNvSpPr/>
              <p:nvPr/>
            </p:nvSpPr>
            <p:spPr>
              <a:xfrm>
                <a:off x="4730751" y="1639888"/>
                <a:ext cx="781050" cy="608013"/>
              </a:xfrm>
              <a:custGeom>
                <a:rect b="b" l="l" r="r" t="t"/>
                <a:pathLst>
                  <a:path extrusionOk="0" h="162" w="208">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45" name="Google Shape;245;p25"/>
              <p:cNvSpPr/>
              <p:nvPr/>
            </p:nvSpPr>
            <p:spPr>
              <a:xfrm>
                <a:off x="4911726" y="2289176"/>
                <a:ext cx="419100" cy="104775"/>
              </a:xfrm>
              <a:custGeom>
                <a:rect b="b" l="l" r="r" t="t"/>
                <a:pathLst>
                  <a:path extrusionOk="0" h="28" w="112">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46" name="Google Shape;246;p25"/>
              <p:cNvSpPr/>
              <p:nvPr/>
            </p:nvSpPr>
            <p:spPr>
              <a:xfrm>
                <a:off x="5586413" y="1639888"/>
                <a:ext cx="385763" cy="754063"/>
              </a:xfrm>
              <a:custGeom>
                <a:rect b="b" l="l" r="r" t="t"/>
                <a:pathLst>
                  <a:path extrusionOk="0" h="201" w="103">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47" name="Google Shape;247;p25"/>
              <p:cNvSpPr/>
              <p:nvPr/>
            </p:nvSpPr>
            <p:spPr>
              <a:xfrm>
                <a:off x="2462213" y="3032126"/>
                <a:ext cx="525463" cy="804863"/>
              </a:xfrm>
              <a:custGeom>
                <a:rect b="b" l="l" r="r" t="t"/>
                <a:pathLst>
                  <a:path extrusionOk="0" h="215" w="140">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48" name="Google Shape;248;p25"/>
              <p:cNvSpPr/>
              <p:nvPr/>
            </p:nvSpPr>
            <p:spPr>
              <a:xfrm>
                <a:off x="5049838" y="4411663"/>
                <a:ext cx="739775" cy="854075"/>
              </a:xfrm>
              <a:custGeom>
                <a:rect b="b" l="l" r="r" t="t"/>
                <a:pathLst>
                  <a:path extrusionOk="0" h="228" w="197">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49" name="Google Shape;249;p25"/>
              <p:cNvSpPr/>
              <p:nvPr/>
            </p:nvSpPr>
            <p:spPr>
              <a:xfrm>
                <a:off x="6043613" y="2960688"/>
                <a:ext cx="641350" cy="876300"/>
              </a:xfrm>
              <a:custGeom>
                <a:rect b="b" l="l" r="r" t="t"/>
                <a:pathLst>
                  <a:path extrusionOk="0" h="234" w="171">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50" name="Google Shape;250;p25"/>
              <p:cNvSpPr/>
              <p:nvPr/>
            </p:nvSpPr>
            <p:spPr>
              <a:xfrm>
                <a:off x="6224588" y="3725863"/>
                <a:ext cx="52388" cy="52388"/>
              </a:xfrm>
              <a:prstGeom prst="ellipse">
                <a:avLst/>
              </a:pr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51" name="Google Shape;251;p25"/>
              <p:cNvSpPr/>
              <p:nvPr/>
            </p:nvSpPr>
            <p:spPr>
              <a:xfrm>
                <a:off x="6453188" y="3725863"/>
                <a:ext cx="52388" cy="52388"/>
              </a:xfrm>
              <a:prstGeom prst="ellipse">
                <a:avLst/>
              </a:pr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52" name="Google Shape;252;p25"/>
              <p:cNvSpPr/>
              <p:nvPr/>
            </p:nvSpPr>
            <p:spPr>
              <a:xfrm>
                <a:off x="6340476" y="3725863"/>
                <a:ext cx="52388" cy="52388"/>
              </a:xfrm>
              <a:prstGeom prst="ellipse">
                <a:avLst/>
              </a:pr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53" name="Google Shape;253;p25"/>
              <p:cNvSpPr/>
              <p:nvPr/>
            </p:nvSpPr>
            <p:spPr>
              <a:xfrm>
                <a:off x="3425826" y="4279901"/>
                <a:ext cx="442913" cy="161925"/>
              </a:xfrm>
              <a:custGeom>
                <a:rect b="b" l="l" r="r" t="t"/>
                <a:pathLst>
                  <a:path extrusionOk="0" h="43" w="118">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54" name="Google Shape;254;p25"/>
              <p:cNvSpPr/>
              <p:nvPr/>
            </p:nvSpPr>
            <p:spPr>
              <a:xfrm>
                <a:off x="3414713" y="4456113"/>
                <a:ext cx="476250" cy="809625"/>
              </a:xfrm>
              <a:custGeom>
                <a:rect b="b" l="l" r="r" t="t"/>
                <a:pathLst>
                  <a:path extrusionOk="0" h="216" w="127">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grpSp>
      </p:grpSp>
      <p:grpSp>
        <p:nvGrpSpPr>
          <p:cNvPr id="255" name="Google Shape;255;p25"/>
          <p:cNvGrpSpPr/>
          <p:nvPr/>
        </p:nvGrpSpPr>
        <p:grpSpPr>
          <a:xfrm>
            <a:off x="360303" y="2830734"/>
            <a:ext cx="6320920" cy="709416"/>
            <a:chOff x="473011" y="3222620"/>
            <a:chExt cx="6320920" cy="709416"/>
          </a:xfrm>
        </p:grpSpPr>
        <p:grpSp>
          <p:nvGrpSpPr>
            <p:cNvPr id="256" name="Google Shape;256;p25"/>
            <p:cNvGrpSpPr/>
            <p:nvPr/>
          </p:nvGrpSpPr>
          <p:grpSpPr>
            <a:xfrm>
              <a:off x="473011" y="3222620"/>
              <a:ext cx="6320920" cy="709416"/>
              <a:chOff x="330771" y="4208462"/>
              <a:chExt cx="6320920" cy="709416"/>
            </a:xfrm>
          </p:grpSpPr>
          <p:sp>
            <p:nvSpPr>
              <p:cNvPr id="257" name="Google Shape;257;p25"/>
              <p:cNvSpPr/>
              <p:nvPr/>
            </p:nvSpPr>
            <p:spPr>
              <a:xfrm>
                <a:off x="330771" y="4208462"/>
                <a:ext cx="6320920" cy="709416"/>
              </a:xfrm>
              <a:prstGeom prst="rect">
                <a:avLst/>
              </a:prstGeom>
              <a:noFill/>
              <a:ln cap="flat" cmpd="sng" w="12700">
                <a:solidFill>
                  <a:srgbClr val="7F7F7F"/>
                </a:solidFill>
                <a:prstDash val="solid"/>
                <a:round/>
                <a:headEnd len="sm" w="sm" type="none"/>
                <a:tailEnd len="sm" w="sm" type="none"/>
              </a:ln>
            </p:spPr>
            <p:txBody>
              <a:bodyPr anchorCtr="0" anchor="ctr" bIns="143425" lIns="161350" spcFirstLastPara="1" rIns="179275" wrap="square" tIns="143425">
                <a:noAutofit/>
              </a:bodyPr>
              <a:lstStyle/>
              <a:p>
                <a:pPr indent="0" lvl="0" marL="685800" marR="0" rtl="0" algn="l">
                  <a:lnSpc>
                    <a:spcPct val="90000"/>
                  </a:lnSpc>
                  <a:spcBef>
                    <a:spcPts val="0"/>
                  </a:spcBef>
                  <a:spcAft>
                    <a:spcPts val="0"/>
                  </a:spcAft>
                  <a:buNone/>
                </a:pPr>
                <a:r>
                  <a:rPr lang="en-IN" sz="2000">
                    <a:solidFill>
                      <a:srgbClr val="000000"/>
                    </a:solidFill>
                    <a:latin typeface="Calibri"/>
                    <a:ea typeface="Calibri"/>
                    <a:cs typeface="Calibri"/>
                    <a:sym typeface="Calibri"/>
                  </a:rPr>
                  <a:t>Secure, live connection to your data sources, </a:t>
                </a:r>
                <a:br>
                  <a:rPr lang="en-IN" sz="2000">
                    <a:solidFill>
                      <a:srgbClr val="000000"/>
                    </a:solidFill>
                    <a:latin typeface="Calibri"/>
                    <a:ea typeface="Calibri"/>
                    <a:cs typeface="Calibri"/>
                    <a:sym typeface="Calibri"/>
                  </a:rPr>
                </a:br>
                <a:r>
                  <a:rPr lang="en-IN" sz="2000">
                    <a:solidFill>
                      <a:srgbClr val="000000"/>
                    </a:solidFill>
                    <a:latin typeface="Calibri"/>
                    <a:ea typeface="Calibri"/>
                    <a:cs typeface="Calibri"/>
                    <a:sym typeface="Calibri"/>
                  </a:rPr>
                  <a:t>on-premises and in the cloud</a:t>
                </a:r>
                <a:endParaRPr/>
              </a:p>
            </p:txBody>
          </p:sp>
          <p:sp>
            <p:nvSpPr>
              <p:cNvPr id="258" name="Google Shape;258;p25"/>
              <p:cNvSpPr/>
              <p:nvPr/>
            </p:nvSpPr>
            <p:spPr>
              <a:xfrm>
                <a:off x="330772" y="4208462"/>
                <a:ext cx="709416" cy="709416"/>
              </a:xfrm>
              <a:prstGeom prst="rect">
                <a:avLst/>
              </a:prstGeom>
              <a:solidFill>
                <a:schemeClr val="dk1"/>
              </a:solidFill>
              <a:ln>
                <a:noFill/>
              </a:ln>
            </p:spPr>
            <p:txBody>
              <a:bodyPr anchorCtr="0" anchor="ctr" bIns="143425" lIns="179275" spcFirstLastPara="1" rIns="179275" wrap="square" tIns="143425">
                <a:noAutofit/>
              </a:bodyPr>
              <a:lstStyle/>
              <a:p>
                <a:pPr indent="0" lvl="0" marL="622491" marR="0" rtl="0" algn="l">
                  <a:lnSpc>
                    <a:spcPct val="90000"/>
                  </a:lnSpc>
                  <a:spcBef>
                    <a:spcPts val="0"/>
                  </a:spcBef>
                  <a:spcAft>
                    <a:spcPts val="0"/>
                  </a:spcAft>
                  <a:buNone/>
                </a:pPr>
                <a:r>
                  <a:t/>
                </a:r>
                <a:endParaRPr sz="2745">
                  <a:solidFill>
                    <a:srgbClr val="FFFFFF"/>
                  </a:solidFill>
                  <a:latin typeface="Quattrocento Sans"/>
                  <a:ea typeface="Quattrocento Sans"/>
                  <a:cs typeface="Quattrocento Sans"/>
                  <a:sym typeface="Quattrocento Sans"/>
                </a:endParaRPr>
              </a:p>
            </p:txBody>
          </p:sp>
        </p:grpSp>
        <p:sp>
          <p:nvSpPr>
            <p:cNvPr id="259" name="Google Shape;259;p25"/>
            <p:cNvSpPr/>
            <p:nvPr/>
          </p:nvSpPr>
          <p:spPr>
            <a:xfrm>
              <a:off x="838238" y="3382840"/>
              <a:ext cx="184378" cy="365760"/>
            </a:xfrm>
            <a:custGeom>
              <a:rect b="b" l="l" r="r" t="t"/>
              <a:pathLst>
                <a:path extrusionOk="0" h="376" w="185">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p:spPr>
          <p:txBody>
            <a:bodyPr anchorCtr="0" anchor="t" bIns="43925" lIns="87850" spcFirstLastPara="1" rIns="87850" wrap="square" tIns="43925">
              <a:noAutofit/>
            </a:bodyPr>
            <a:lstStyle/>
            <a:p>
              <a:pPr indent="0" lvl="0" marL="0" marR="0" rtl="0" algn="l">
                <a:spcBef>
                  <a:spcPts val="0"/>
                </a:spcBef>
                <a:spcAft>
                  <a:spcPts val="0"/>
                </a:spcAft>
                <a:buNone/>
              </a:pPr>
              <a:r>
                <a:t/>
              </a:r>
              <a:endParaRPr sz="2307">
                <a:solidFill>
                  <a:srgbClr val="000000"/>
                </a:solidFill>
                <a:latin typeface="Quattrocento Sans"/>
                <a:ea typeface="Quattrocento Sans"/>
                <a:cs typeface="Quattrocento Sans"/>
                <a:sym typeface="Quattrocento Sans"/>
              </a:endParaRPr>
            </a:p>
          </p:txBody>
        </p:sp>
        <p:sp>
          <p:nvSpPr>
            <p:cNvPr id="260" name="Google Shape;260;p25"/>
            <p:cNvSpPr/>
            <p:nvPr/>
          </p:nvSpPr>
          <p:spPr>
            <a:xfrm>
              <a:off x="559446" y="3562769"/>
              <a:ext cx="293634" cy="182880"/>
            </a:xfrm>
            <a:custGeom>
              <a:rect b="b" l="l" r="r" t="t"/>
              <a:pathLst>
                <a:path extrusionOk="0" h="843" w="1355">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cap="flat" cmpd="sng" w="19050">
              <a:solidFill>
                <a:srgbClr val="F2C812"/>
              </a:solidFill>
              <a:prstDash val="solid"/>
              <a:round/>
              <a:headEnd len="sm" w="sm" type="none"/>
              <a:tailEnd len="sm" w="sm" type="none"/>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nvGrpSpPr>
          <p:cNvPr id="261" name="Google Shape;261;p25"/>
          <p:cNvGrpSpPr/>
          <p:nvPr/>
        </p:nvGrpSpPr>
        <p:grpSpPr>
          <a:xfrm>
            <a:off x="6807331" y="2298944"/>
            <a:ext cx="5059237" cy="2459479"/>
            <a:chOff x="7018864" y="2257415"/>
            <a:chExt cx="5059237" cy="2459479"/>
          </a:xfrm>
        </p:grpSpPr>
        <p:grpSp>
          <p:nvGrpSpPr>
            <p:cNvPr id="262" name="Google Shape;262;p25"/>
            <p:cNvGrpSpPr/>
            <p:nvPr/>
          </p:nvGrpSpPr>
          <p:grpSpPr>
            <a:xfrm>
              <a:off x="7018864" y="2257415"/>
              <a:ext cx="5059237" cy="2459479"/>
              <a:chOff x="7018864" y="2257415"/>
              <a:chExt cx="5059237" cy="2459479"/>
            </a:xfrm>
          </p:grpSpPr>
          <p:grpSp>
            <p:nvGrpSpPr>
              <p:cNvPr id="263" name="Google Shape;263;p25"/>
              <p:cNvGrpSpPr/>
              <p:nvPr/>
            </p:nvGrpSpPr>
            <p:grpSpPr>
              <a:xfrm>
                <a:off x="10432181" y="2257415"/>
                <a:ext cx="548640" cy="1042085"/>
                <a:chOff x="10286449" y="1529656"/>
                <a:chExt cx="917410" cy="1742525"/>
              </a:xfrm>
            </p:grpSpPr>
            <p:sp>
              <p:nvSpPr>
                <p:cNvPr id="264" name="Google Shape;264;p25"/>
                <p:cNvSpPr/>
                <p:nvPr/>
              </p:nvSpPr>
              <p:spPr>
                <a:xfrm>
                  <a:off x="10493458" y="1529656"/>
                  <a:ext cx="489183" cy="1739862"/>
                </a:xfrm>
                <a:prstGeom prst="roundRect">
                  <a:avLst>
                    <a:gd fmla="val 16667" name="adj"/>
                  </a:avLst>
                </a:prstGeom>
                <a:solidFill>
                  <a:schemeClr val="lt1"/>
                </a:solidFill>
                <a:ln>
                  <a:noFill/>
                </a:ln>
              </p:spPr>
              <p:txBody>
                <a:bodyPr anchorCtr="0" anchor="t" bIns="146300" lIns="182875" spcFirstLastPara="1" rIns="182875" wrap="square" tIns="1463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pic>
              <p:nvPicPr>
                <p:cNvPr id="265" name="Google Shape;265;p25"/>
                <p:cNvPicPr preferRelativeResize="0"/>
                <p:nvPr/>
              </p:nvPicPr>
              <p:blipFill rotWithShape="1">
                <a:blip r:embed="rId5">
                  <a:alphaModFix/>
                </a:blip>
                <a:srcRect b="16873" l="52140" r="38673" t="48685"/>
                <a:stretch/>
              </p:blipFill>
              <p:spPr>
                <a:xfrm>
                  <a:off x="10372236" y="1690687"/>
                  <a:ext cx="745838" cy="1344992"/>
                </a:xfrm>
                <a:prstGeom prst="rect">
                  <a:avLst/>
                </a:prstGeom>
                <a:noFill/>
                <a:ln>
                  <a:noFill/>
                </a:ln>
              </p:spPr>
            </p:pic>
            <p:pic>
              <p:nvPicPr>
                <p:cNvPr id="266" name="Google Shape;266;p25"/>
                <p:cNvPicPr preferRelativeResize="0"/>
                <p:nvPr/>
              </p:nvPicPr>
              <p:blipFill rotWithShape="1">
                <a:blip r:embed="rId6">
                  <a:alphaModFix/>
                </a:blip>
                <a:srcRect b="6483" l="69458" r="2213" t="18810"/>
                <a:stretch/>
              </p:blipFill>
              <p:spPr>
                <a:xfrm>
                  <a:off x="10372230" y="1818052"/>
                  <a:ext cx="745838" cy="1112933"/>
                </a:xfrm>
                <a:prstGeom prst="rect">
                  <a:avLst/>
                </a:prstGeom>
                <a:noFill/>
                <a:ln>
                  <a:noFill/>
                </a:ln>
              </p:spPr>
            </p:pic>
            <p:sp>
              <p:nvSpPr>
                <p:cNvPr id="267" name="Google Shape;267;p25"/>
                <p:cNvSpPr/>
                <p:nvPr/>
              </p:nvSpPr>
              <p:spPr>
                <a:xfrm>
                  <a:off x="10286449" y="1529656"/>
                  <a:ext cx="917410" cy="1742525"/>
                </a:xfrm>
                <a:custGeom>
                  <a:rect b="b" l="l" r="r" t="t"/>
                  <a:pathLst>
                    <a:path extrusionOk="0" h="6434945" w="3657600">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003963"/>
                </a:solidFill>
                <a:ln cap="flat" cmpd="sng" w="12700">
                  <a:solidFill>
                    <a:schemeClr val="lt1"/>
                  </a:solidFill>
                  <a:prstDash val="solid"/>
                  <a:round/>
                  <a:headEnd len="sm" w="sm" type="none"/>
                  <a:tailEnd len="sm" w="sm" type="none"/>
                </a:ln>
              </p:spPr>
              <p:txBody>
                <a:bodyPr anchorCtr="0" anchor="b" bIns="89625" lIns="89625" spcFirstLastPara="1" rIns="44800" wrap="square" tIns="44800">
                  <a:noAutofit/>
                </a:bodyPr>
                <a:lstStyle/>
                <a:p>
                  <a:pPr indent="0" lvl="0" marL="0" marR="0" rtl="0" algn="ctr">
                    <a:spcBef>
                      <a:spcPts val="0"/>
                    </a:spcBef>
                    <a:spcAft>
                      <a:spcPts val="0"/>
                    </a:spcAft>
                    <a:buNone/>
                  </a:pPr>
                  <a:r>
                    <a:t/>
                  </a:r>
                  <a:endParaRPr sz="800">
                    <a:solidFill>
                      <a:srgbClr val="68217A"/>
                    </a:solidFill>
                    <a:latin typeface="Calibri"/>
                    <a:ea typeface="Calibri"/>
                    <a:cs typeface="Calibri"/>
                    <a:sym typeface="Calibri"/>
                  </a:endParaRPr>
                </a:p>
              </p:txBody>
            </p:sp>
          </p:grpSp>
          <p:sp>
            <p:nvSpPr>
              <p:cNvPr id="268" name="Google Shape;268;p25"/>
              <p:cNvSpPr/>
              <p:nvPr/>
            </p:nvSpPr>
            <p:spPr>
              <a:xfrm>
                <a:off x="7018864" y="2534980"/>
                <a:ext cx="3840480" cy="2181914"/>
              </a:xfrm>
              <a:custGeom>
                <a:rect b="b" l="l" r="r" t="t"/>
                <a:pathLst>
                  <a:path extrusionOk="0" h="214" w="400">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003963"/>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grpSp>
            <p:nvGrpSpPr>
              <p:cNvPr id="269" name="Google Shape;269;p25"/>
              <p:cNvGrpSpPr/>
              <p:nvPr/>
            </p:nvGrpSpPr>
            <p:grpSpPr>
              <a:xfrm>
                <a:off x="10432181" y="3352369"/>
                <a:ext cx="1645920" cy="1132186"/>
                <a:chOff x="1117586" y="1978512"/>
                <a:chExt cx="2372574" cy="1629558"/>
              </a:xfrm>
            </p:grpSpPr>
            <p:pic>
              <p:nvPicPr>
                <p:cNvPr id="270" name="Google Shape;270;p25"/>
                <p:cNvPicPr preferRelativeResize="0"/>
                <p:nvPr/>
              </p:nvPicPr>
              <p:blipFill rotWithShape="1">
                <a:blip r:embed="rId7">
                  <a:alphaModFix/>
                </a:blip>
                <a:srcRect b="16974" l="62879" r="7349" t="38531"/>
                <a:stretch/>
              </p:blipFill>
              <p:spPr>
                <a:xfrm>
                  <a:off x="1309718" y="2130700"/>
                  <a:ext cx="1845671" cy="1326874"/>
                </a:xfrm>
                <a:prstGeom prst="rect">
                  <a:avLst/>
                </a:prstGeom>
                <a:noFill/>
                <a:ln>
                  <a:noFill/>
                </a:ln>
              </p:spPr>
            </p:pic>
            <p:grpSp>
              <p:nvGrpSpPr>
                <p:cNvPr id="271" name="Google Shape;271;p25"/>
                <p:cNvGrpSpPr/>
                <p:nvPr/>
              </p:nvGrpSpPr>
              <p:grpSpPr>
                <a:xfrm>
                  <a:off x="1307936" y="2212479"/>
                  <a:ext cx="1844519" cy="1136088"/>
                  <a:chOff x="1276066" y="3677905"/>
                  <a:chExt cx="2524835" cy="1555113"/>
                </a:xfrm>
              </p:grpSpPr>
              <p:pic>
                <p:nvPicPr>
                  <p:cNvPr id="272" name="Google Shape;272;p25"/>
                  <p:cNvPicPr preferRelativeResize="0"/>
                  <p:nvPr/>
                </p:nvPicPr>
                <p:blipFill rotWithShape="1">
                  <a:blip r:embed="rId8">
                    <a:alphaModFix/>
                  </a:blip>
                  <a:srcRect b="19233" l="12863" r="30034" t="18609"/>
                  <a:stretch/>
                </p:blipFill>
                <p:spPr>
                  <a:xfrm>
                    <a:off x="1276066" y="3677905"/>
                    <a:ext cx="2524835" cy="1555113"/>
                  </a:xfrm>
                  <a:prstGeom prst="rect">
                    <a:avLst/>
                  </a:prstGeom>
                  <a:noFill/>
                  <a:ln>
                    <a:noFill/>
                  </a:ln>
                </p:spPr>
              </p:pic>
              <p:pic>
                <p:nvPicPr>
                  <p:cNvPr id="273" name="Google Shape;273;p25"/>
                  <p:cNvPicPr preferRelativeResize="0"/>
                  <p:nvPr/>
                </p:nvPicPr>
                <p:blipFill rotWithShape="1">
                  <a:blip r:embed="rId9">
                    <a:alphaModFix/>
                  </a:blip>
                  <a:srcRect b="50084" l="69349" r="1945" t="18609"/>
                  <a:stretch/>
                </p:blipFill>
                <p:spPr>
                  <a:xfrm>
                    <a:off x="2524585" y="4449793"/>
                    <a:ext cx="1269242" cy="783225"/>
                  </a:xfrm>
                  <a:prstGeom prst="rect">
                    <a:avLst/>
                  </a:prstGeom>
                  <a:noFill/>
                  <a:ln>
                    <a:noFill/>
                  </a:ln>
                </p:spPr>
              </p:pic>
            </p:grpSp>
            <p:grpSp>
              <p:nvGrpSpPr>
                <p:cNvPr id="274" name="Google Shape;274;p25"/>
                <p:cNvGrpSpPr/>
                <p:nvPr/>
              </p:nvGrpSpPr>
              <p:grpSpPr>
                <a:xfrm>
                  <a:off x="1117586" y="1978512"/>
                  <a:ext cx="2372574" cy="1629558"/>
                  <a:chOff x="1117586" y="1978512"/>
                  <a:chExt cx="2372574" cy="1629558"/>
                </a:xfrm>
              </p:grpSpPr>
              <p:sp>
                <p:nvSpPr>
                  <p:cNvPr id="275" name="Google Shape;275;p25"/>
                  <p:cNvSpPr/>
                  <p:nvPr/>
                </p:nvSpPr>
                <p:spPr>
                  <a:xfrm rot="-5400000">
                    <a:off x="1489094" y="1607004"/>
                    <a:ext cx="1629558" cy="2372574"/>
                  </a:xfrm>
                  <a:custGeom>
                    <a:rect b="b" l="l" r="r" t="t"/>
                    <a:pathLst>
                      <a:path extrusionOk="0" h="3654426" w="3265981">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003963"/>
                  </a:solidFill>
                  <a:ln cap="flat" cmpd="sng" w="12700">
                    <a:solidFill>
                      <a:schemeClr val="lt1"/>
                    </a:solidFill>
                    <a:prstDash val="solid"/>
                    <a:round/>
                    <a:headEnd len="sm" w="sm" type="none"/>
                    <a:tailEnd len="sm" w="sm" type="none"/>
                  </a:ln>
                </p:spPr>
                <p:txBody>
                  <a:bodyPr anchorCtr="0" anchor="b" bIns="89625" lIns="89625" spcFirstLastPara="1" rIns="44800" wrap="square" tIns="44800">
                    <a:noAutofit/>
                  </a:bodyPr>
                  <a:lstStyle/>
                  <a:p>
                    <a:pPr indent="0" lvl="0" marL="0" marR="0" rtl="0" algn="ctr">
                      <a:spcBef>
                        <a:spcPts val="0"/>
                      </a:spcBef>
                      <a:spcAft>
                        <a:spcPts val="0"/>
                      </a:spcAft>
                      <a:buNone/>
                    </a:pPr>
                    <a:r>
                      <a:t/>
                    </a:r>
                    <a:endParaRPr sz="800">
                      <a:solidFill>
                        <a:srgbClr val="68217A"/>
                      </a:solidFill>
                      <a:latin typeface="Calibri"/>
                      <a:ea typeface="Calibri"/>
                      <a:cs typeface="Calibri"/>
                      <a:sym typeface="Calibri"/>
                    </a:endParaRPr>
                  </a:p>
                </p:txBody>
              </p:sp>
              <p:sp>
                <p:nvSpPr>
                  <p:cNvPr id="276" name="Google Shape;276;p25"/>
                  <p:cNvSpPr/>
                  <p:nvPr/>
                </p:nvSpPr>
                <p:spPr>
                  <a:xfrm>
                    <a:off x="3172854" y="2198842"/>
                    <a:ext cx="307998" cy="808750"/>
                  </a:xfrm>
                  <a:prstGeom prst="rect">
                    <a:avLst/>
                  </a:prstGeom>
                  <a:solidFill>
                    <a:srgbClr val="003963"/>
                  </a:solidFill>
                  <a:ln>
                    <a:noFill/>
                  </a:ln>
                </p:spPr>
                <p:txBody>
                  <a:bodyPr anchorCtr="0" anchor="t" bIns="146300" lIns="182875" spcFirstLastPara="1" rIns="182875" wrap="square" tIns="1463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pic>
                <p:nvPicPr>
                  <p:cNvPr id="277" name="Google Shape;277;p25"/>
                  <p:cNvPicPr preferRelativeResize="0"/>
                  <p:nvPr/>
                </p:nvPicPr>
                <p:blipFill rotWithShape="1">
                  <a:blip r:embed="rId10">
                    <a:alphaModFix/>
                  </a:blip>
                  <a:srcRect b="0" l="0" r="0" t="0"/>
                  <a:stretch/>
                </p:blipFill>
                <p:spPr>
                  <a:xfrm>
                    <a:off x="3229523" y="2739186"/>
                    <a:ext cx="195334" cy="108208"/>
                  </a:xfrm>
                  <a:prstGeom prst="rect">
                    <a:avLst/>
                  </a:prstGeom>
                  <a:noFill/>
                  <a:ln>
                    <a:noFill/>
                  </a:ln>
                </p:spPr>
              </p:pic>
            </p:grpSp>
          </p:grpSp>
        </p:grpSp>
        <p:pic>
          <p:nvPicPr>
            <p:cNvPr id="278" name="Google Shape;278;p25"/>
            <p:cNvPicPr preferRelativeResize="0"/>
            <p:nvPr/>
          </p:nvPicPr>
          <p:blipFill rotWithShape="1">
            <a:blip r:embed="rId11">
              <a:alphaModFix/>
            </a:blip>
            <a:srcRect b="0" l="0" r="0" t="0"/>
            <a:stretch/>
          </p:blipFill>
          <p:spPr>
            <a:xfrm>
              <a:off x="7626151" y="2638675"/>
              <a:ext cx="2647950" cy="17335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6"/>
          <p:cNvSpPr/>
          <p:nvPr/>
        </p:nvSpPr>
        <p:spPr>
          <a:xfrm>
            <a:off x="391417" y="893447"/>
            <a:ext cx="3457807" cy="4315180"/>
          </a:xfrm>
          <a:prstGeom prst="flowChartProcess">
            <a:avLst/>
          </a:prstGeom>
          <a:solidFill>
            <a:srgbClr val="EDC30D"/>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000000"/>
              </a:solidFill>
              <a:latin typeface="Calibri"/>
              <a:ea typeface="Calibri"/>
              <a:cs typeface="Calibri"/>
              <a:sym typeface="Calibri"/>
            </a:endParaRPr>
          </a:p>
        </p:txBody>
      </p:sp>
      <p:sp>
        <p:nvSpPr>
          <p:cNvPr id="285" name="Google Shape;285;p26"/>
          <p:cNvSpPr/>
          <p:nvPr/>
        </p:nvSpPr>
        <p:spPr>
          <a:xfrm>
            <a:off x="391417" y="893447"/>
            <a:ext cx="11411700" cy="4315180"/>
          </a:xfrm>
          <a:prstGeom prst="rect">
            <a:avLst/>
          </a:prstGeom>
          <a:noFill/>
          <a:ln cap="flat" cmpd="sng" w="9525">
            <a:solidFill>
              <a:schemeClr val="lt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286" name="Google Shape;286;p26"/>
          <p:cNvSpPr txBox="1"/>
          <p:nvPr/>
        </p:nvSpPr>
        <p:spPr>
          <a:xfrm>
            <a:off x="159488" y="0"/>
            <a:ext cx="11865975" cy="665151"/>
          </a:xfrm>
          <a:prstGeom prst="rect">
            <a:avLst/>
          </a:prstGeom>
          <a:noFill/>
          <a:ln>
            <a:noFill/>
          </a:ln>
        </p:spPr>
        <p:txBody>
          <a:bodyPr anchorCtr="0" anchor="t" bIns="91425" lIns="0" spcFirstLastPara="1" rIns="0" wrap="square" tIns="91425">
            <a:noAutofit/>
          </a:bodyPr>
          <a:lstStyle/>
          <a:p>
            <a:pPr indent="0" lvl="0" marL="0" marR="0" rtl="0" algn="l">
              <a:lnSpc>
                <a:spcPct val="90000"/>
              </a:lnSpc>
              <a:spcBef>
                <a:spcPts val="0"/>
              </a:spcBef>
              <a:spcAft>
                <a:spcPts val="0"/>
              </a:spcAft>
              <a:buClr>
                <a:srgbClr val="000000"/>
              </a:buClr>
              <a:buSzPts val="3600"/>
              <a:buFont typeface="Calibri"/>
              <a:buNone/>
            </a:pPr>
            <a:r>
              <a:rPr b="0" lang="en-IN" sz="3600" cap="none">
                <a:solidFill>
                  <a:srgbClr val="000000"/>
                </a:solidFill>
                <a:latin typeface="Calibri"/>
                <a:ea typeface="Calibri"/>
                <a:cs typeface="Calibri"/>
                <a:sym typeface="Calibri"/>
              </a:rPr>
              <a:t>Power BI Overview</a:t>
            </a:r>
            <a:endParaRPr/>
          </a:p>
        </p:txBody>
      </p:sp>
      <p:pic>
        <p:nvPicPr>
          <p:cNvPr id="287" name="Google Shape;287;p26"/>
          <p:cNvPicPr preferRelativeResize="0"/>
          <p:nvPr/>
        </p:nvPicPr>
        <p:blipFill rotWithShape="1">
          <a:blip r:embed="rId3">
            <a:alphaModFix/>
          </a:blip>
          <a:srcRect b="0" l="0" r="0" t="0"/>
          <a:stretch/>
        </p:blipFill>
        <p:spPr>
          <a:xfrm>
            <a:off x="8037906" y="5768465"/>
            <a:ext cx="2075044" cy="727912"/>
          </a:xfrm>
          <a:prstGeom prst="rect">
            <a:avLst/>
          </a:prstGeom>
          <a:noFill/>
          <a:ln>
            <a:noFill/>
          </a:ln>
          <a:effectLst>
            <a:outerShdw blurRad="50800" rotWithShape="0" algn="ctr" dir="5400000" dist="50800">
              <a:srgbClr val="000000"/>
            </a:outerShdw>
          </a:effectLst>
        </p:spPr>
      </p:pic>
      <p:pic>
        <p:nvPicPr>
          <p:cNvPr id="288" name="Google Shape;288;p26"/>
          <p:cNvPicPr preferRelativeResize="0"/>
          <p:nvPr/>
        </p:nvPicPr>
        <p:blipFill rotWithShape="1">
          <a:blip r:embed="rId4">
            <a:alphaModFix/>
          </a:blip>
          <a:srcRect b="0" l="0" r="0" t="0"/>
          <a:stretch/>
        </p:blipFill>
        <p:spPr>
          <a:xfrm>
            <a:off x="9398880" y="5670445"/>
            <a:ext cx="1838932" cy="1018710"/>
          </a:xfrm>
          <a:prstGeom prst="rect">
            <a:avLst/>
          </a:prstGeom>
          <a:noFill/>
          <a:ln>
            <a:noFill/>
          </a:ln>
        </p:spPr>
      </p:pic>
      <p:sp>
        <p:nvSpPr>
          <p:cNvPr id="289" name="Google Shape;289;p26"/>
          <p:cNvSpPr/>
          <p:nvPr/>
        </p:nvSpPr>
        <p:spPr>
          <a:xfrm>
            <a:off x="6707573" y="5689757"/>
            <a:ext cx="5101031" cy="945787"/>
          </a:xfrm>
          <a:prstGeom prst="rect">
            <a:avLst/>
          </a:prstGeom>
          <a:noFill/>
          <a:ln cap="flat" cmpd="sng" w="12700">
            <a:solidFill>
              <a:srgbClr val="7F7F7F"/>
            </a:solidFill>
            <a:prstDash val="solid"/>
            <a:round/>
            <a:headEnd len="sm" w="sm" type="none"/>
            <a:tailEnd len="sm" w="sm" type="none"/>
          </a:ln>
        </p:spPr>
        <p:txBody>
          <a:bodyPr anchorCtr="0" anchor="ctr" bIns="146275" lIns="182850" spcFirstLastPara="1" rIns="182850" wrap="square" tIns="146275">
            <a:noAutofit/>
          </a:bodyPr>
          <a:lstStyle/>
          <a:p>
            <a:pPr indent="0" lvl="0" marL="387501" marR="0" rtl="0" algn="l">
              <a:spcBef>
                <a:spcPts val="0"/>
              </a:spcBef>
              <a:spcAft>
                <a:spcPts val="0"/>
              </a:spcAft>
              <a:buNone/>
            </a:pPr>
            <a:r>
              <a:t/>
            </a:r>
            <a:endParaRPr sz="2600">
              <a:solidFill>
                <a:srgbClr val="FFFFFF"/>
              </a:solidFill>
              <a:latin typeface="Quattrocento Sans"/>
              <a:ea typeface="Quattrocento Sans"/>
              <a:cs typeface="Quattrocento Sans"/>
              <a:sym typeface="Quattrocento Sans"/>
            </a:endParaRPr>
          </a:p>
        </p:txBody>
      </p:sp>
      <p:sp>
        <p:nvSpPr>
          <p:cNvPr id="290" name="Google Shape;290;p26"/>
          <p:cNvSpPr/>
          <p:nvPr/>
        </p:nvSpPr>
        <p:spPr>
          <a:xfrm>
            <a:off x="7428667" y="5269863"/>
            <a:ext cx="268120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Power BI REST APIs</a:t>
            </a:r>
            <a:endParaRPr/>
          </a:p>
        </p:txBody>
      </p:sp>
      <p:sp>
        <p:nvSpPr>
          <p:cNvPr id="291" name="Google Shape;291;p26"/>
          <p:cNvSpPr/>
          <p:nvPr/>
        </p:nvSpPr>
        <p:spPr>
          <a:xfrm>
            <a:off x="943884" y="5269863"/>
            <a:ext cx="22913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Power BI Desktop</a:t>
            </a:r>
            <a:endParaRPr sz="1800">
              <a:solidFill>
                <a:srgbClr val="000000"/>
              </a:solidFill>
              <a:latin typeface="Calibri"/>
              <a:ea typeface="Calibri"/>
              <a:cs typeface="Calibri"/>
              <a:sym typeface="Calibri"/>
            </a:endParaRPr>
          </a:p>
        </p:txBody>
      </p:sp>
      <p:sp>
        <p:nvSpPr>
          <p:cNvPr id="292" name="Google Shape;292;p26"/>
          <p:cNvSpPr/>
          <p:nvPr/>
        </p:nvSpPr>
        <p:spPr>
          <a:xfrm>
            <a:off x="458793" y="4621648"/>
            <a:ext cx="5983357" cy="2013896"/>
          </a:xfrm>
          <a:custGeom>
            <a:rect b="b" l="l" r="r" t="t"/>
            <a:pathLst>
              <a:path extrusionOk="0" h="1748639" w="6755948">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lt1"/>
          </a:solid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spcBef>
                <a:spcPts val="0"/>
              </a:spcBef>
              <a:spcAft>
                <a:spcPts val="0"/>
              </a:spcAft>
              <a:buNone/>
            </a:pPr>
            <a:r>
              <a:t/>
            </a:r>
            <a:endParaRPr sz="2400">
              <a:solidFill>
                <a:srgbClr val="217346"/>
              </a:solidFill>
              <a:latin typeface="Calibri"/>
              <a:ea typeface="Calibri"/>
              <a:cs typeface="Calibri"/>
              <a:sym typeface="Calibri"/>
            </a:endParaRPr>
          </a:p>
        </p:txBody>
      </p:sp>
      <p:sp>
        <p:nvSpPr>
          <p:cNvPr id="293" name="Google Shape;293;p26"/>
          <p:cNvSpPr/>
          <p:nvPr/>
        </p:nvSpPr>
        <p:spPr>
          <a:xfrm>
            <a:off x="1671253" y="5747492"/>
            <a:ext cx="822960" cy="822954"/>
          </a:xfrm>
          <a:prstGeom prst="ellipse">
            <a:avLst/>
          </a:prstGeom>
          <a:solidFill>
            <a:schemeClr val="lt1"/>
          </a:solidFill>
          <a:ln cap="flat" cmpd="sng" w="9525">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marR="0" rtl="0" algn="ctr">
              <a:spcBef>
                <a:spcPts val="0"/>
              </a:spcBef>
              <a:spcAft>
                <a:spcPts val="0"/>
              </a:spcAft>
              <a:buNone/>
            </a:pPr>
            <a:r>
              <a:rPr lang="en-IN" sz="1200">
                <a:solidFill>
                  <a:srgbClr val="000000"/>
                </a:solidFill>
                <a:latin typeface="Calibri"/>
                <a:ea typeface="Calibri"/>
                <a:cs typeface="Calibri"/>
                <a:sym typeface="Calibri"/>
              </a:rPr>
              <a:t>Prepare</a:t>
            </a:r>
            <a:endParaRPr sz="1200">
              <a:solidFill>
                <a:srgbClr val="000000"/>
              </a:solidFill>
              <a:latin typeface="Calibri"/>
              <a:ea typeface="Calibri"/>
              <a:cs typeface="Calibri"/>
              <a:sym typeface="Calibri"/>
            </a:endParaRPr>
          </a:p>
        </p:txBody>
      </p:sp>
      <p:sp>
        <p:nvSpPr>
          <p:cNvPr id="294" name="Google Shape;294;p26"/>
          <p:cNvSpPr/>
          <p:nvPr/>
        </p:nvSpPr>
        <p:spPr>
          <a:xfrm>
            <a:off x="2849022" y="5747490"/>
            <a:ext cx="822960" cy="822958"/>
          </a:xfrm>
          <a:prstGeom prst="ellipse">
            <a:avLst/>
          </a:prstGeom>
          <a:solidFill>
            <a:schemeClr val="lt1"/>
          </a:solidFill>
          <a:ln cap="flat" cmpd="sng" w="9525">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marR="0" rtl="0" algn="ctr">
              <a:spcBef>
                <a:spcPts val="0"/>
              </a:spcBef>
              <a:spcAft>
                <a:spcPts val="0"/>
              </a:spcAft>
              <a:buNone/>
            </a:pPr>
            <a:r>
              <a:rPr lang="en-IN" sz="1200">
                <a:solidFill>
                  <a:srgbClr val="000000"/>
                </a:solidFill>
                <a:latin typeface="Calibri"/>
                <a:ea typeface="Calibri"/>
                <a:cs typeface="Calibri"/>
                <a:sym typeface="Calibri"/>
              </a:rPr>
              <a:t>Explore</a:t>
            </a:r>
            <a:endParaRPr sz="1200">
              <a:solidFill>
                <a:srgbClr val="000000"/>
              </a:solidFill>
              <a:latin typeface="Calibri"/>
              <a:ea typeface="Calibri"/>
              <a:cs typeface="Calibri"/>
              <a:sym typeface="Calibri"/>
            </a:endParaRPr>
          </a:p>
        </p:txBody>
      </p:sp>
      <p:sp>
        <p:nvSpPr>
          <p:cNvPr id="295" name="Google Shape;295;p26"/>
          <p:cNvSpPr/>
          <p:nvPr/>
        </p:nvSpPr>
        <p:spPr>
          <a:xfrm flipH="1" rot="5400000">
            <a:off x="4918635" y="6079541"/>
            <a:ext cx="218865" cy="109433"/>
          </a:xfrm>
          <a:prstGeom prst="triangle">
            <a:avLst>
              <a:gd fmla="val 50000" name="adj"/>
            </a:avLst>
          </a:prstGeom>
          <a:solidFill>
            <a:schemeClr val="dk1"/>
          </a:solidFill>
          <a:ln cap="flat" cmpd="sng" w="9525">
            <a:solidFill>
              <a:srgbClr val="2173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txBox="1"/>
          <p:nvPr/>
        </p:nvSpPr>
        <p:spPr>
          <a:xfrm flipH="1" rot="10800000">
            <a:off x="4973341" y="6079525"/>
            <a:ext cx="54716" cy="109432"/>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t/>
            </a:r>
            <a:endParaRPr sz="1400">
              <a:solidFill>
                <a:srgbClr val="31B42E"/>
              </a:solidFill>
              <a:latin typeface="Calibri"/>
              <a:ea typeface="Calibri"/>
              <a:cs typeface="Calibri"/>
              <a:sym typeface="Calibri"/>
            </a:endParaRPr>
          </a:p>
        </p:txBody>
      </p:sp>
      <p:sp>
        <p:nvSpPr>
          <p:cNvPr id="297" name="Google Shape;297;p26"/>
          <p:cNvSpPr/>
          <p:nvPr/>
        </p:nvSpPr>
        <p:spPr>
          <a:xfrm>
            <a:off x="5204559" y="5747490"/>
            <a:ext cx="822960" cy="822958"/>
          </a:xfrm>
          <a:prstGeom prst="ellipse">
            <a:avLst/>
          </a:prstGeom>
          <a:solidFill>
            <a:schemeClr val="lt1"/>
          </a:solidFill>
          <a:ln cap="flat" cmpd="sng" w="9525">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marR="0" rtl="0" algn="ctr">
              <a:spcBef>
                <a:spcPts val="0"/>
              </a:spcBef>
              <a:spcAft>
                <a:spcPts val="0"/>
              </a:spcAft>
              <a:buNone/>
            </a:pPr>
            <a:r>
              <a:rPr lang="en-IN" sz="1200">
                <a:solidFill>
                  <a:srgbClr val="000000"/>
                </a:solidFill>
                <a:latin typeface="Calibri"/>
                <a:ea typeface="Calibri"/>
                <a:cs typeface="Calibri"/>
                <a:sym typeface="Calibri"/>
              </a:rPr>
              <a:t>Share</a:t>
            </a:r>
            <a:endParaRPr/>
          </a:p>
        </p:txBody>
      </p:sp>
      <p:sp>
        <p:nvSpPr>
          <p:cNvPr id="298" name="Google Shape;298;p26"/>
          <p:cNvSpPr/>
          <p:nvPr/>
        </p:nvSpPr>
        <p:spPr>
          <a:xfrm>
            <a:off x="4026791" y="5747490"/>
            <a:ext cx="822960" cy="822958"/>
          </a:xfrm>
          <a:prstGeom prst="ellipse">
            <a:avLst/>
          </a:prstGeom>
          <a:solidFill>
            <a:schemeClr val="lt1"/>
          </a:solidFill>
          <a:ln cap="flat" cmpd="sng" w="9525">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marR="0" rtl="0" algn="ctr">
              <a:spcBef>
                <a:spcPts val="0"/>
              </a:spcBef>
              <a:spcAft>
                <a:spcPts val="0"/>
              </a:spcAft>
              <a:buNone/>
            </a:pPr>
            <a:r>
              <a:rPr lang="en-IN" sz="1200">
                <a:solidFill>
                  <a:srgbClr val="000000"/>
                </a:solidFill>
                <a:latin typeface="Calibri"/>
                <a:ea typeface="Calibri"/>
                <a:cs typeface="Calibri"/>
                <a:sym typeface="Calibri"/>
              </a:rPr>
              <a:t>Report</a:t>
            </a:r>
            <a:endParaRPr/>
          </a:p>
        </p:txBody>
      </p:sp>
      <p:sp>
        <p:nvSpPr>
          <p:cNvPr id="299" name="Google Shape;299;p26"/>
          <p:cNvSpPr/>
          <p:nvPr/>
        </p:nvSpPr>
        <p:spPr>
          <a:xfrm flipH="1" rot="5400000">
            <a:off x="3730878" y="6079532"/>
            <a:ext cx="218865" cy="109433"/>
          </a:xfrm>
          <a:prstGeom prst="triangle">
            <a:avLst>
              <a:gd fmla="val 50000" name="adj"/>
            </a:avLst>
          </a:prstGeom>
          <a:solidFill>
            <a:schemeClr val="dk1"/>
          </a:solidFill>
          <a:ln cap="flat" cmpd="sng" w="9525">
            <a:solidFill>
              <a:srgbClr val="2173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txBox="1"/>
          <p:nvPr/>
        </p:nvSpPr>
        <p:spPr>
          <a:xfrm flipH="1" rot="10800000">
            <a:off x="3785591" y="6079525"/>
            <a:ext cx="54716" cy="109432"/>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t/>
            </a:r>
            <a:endParaRPr sz="1400">
              <a:solidFill>
                <a:srgbClr val="31B42E"/>
              </a:solidFill>
              <a:latin typeface="Calibri"/>
              <a:ea typeface="Calibri"/>
              <a:cs typeface="Calibri"/>
              <a:sym typeface="Calibri"/>
            </a:endParaRPr>
          </a:p>
        </p:txBody>
      </p:sp>
      <p:sp>
        <p:nvSpPr>
          <p:cNvPr id="301" name="Google Shape;301;p26"/>
          <p:cNvSpPr/>
          <p:nvPr/>
        </p:nvSpPr>
        <p:spPr>
          <a:xfrm flipH="1" rot="5400000">
            <a:off x="2546698" y="6079540"/>
            <a:ext cx="218865" cy="109433"/>
          </a:xfrm>
          <a:prstGeom prst="triangle">
            <a:avLst>
              <a:gd fmla="val 50000" name="adj"/>
            </a:avLst>
          </a:prstGeom>
          <a:solidFill>
            <a:schemeClr val="dk1"/>
          </a:solidFill>
          <a:ln cap="flat" cmpd="sng" w="9525">
            <a:solidFill>
              <a:srgbClr val="2173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txBox="1"/>
          <p:nvPr/>
        </p:nvSpPr>
        <p:spPr>
          <a:xfrm flipH="1" rot="10800000">
            <a:off x="2601391" y="6079525"/>
            <a:ext cx="54716" cy="109432"/>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t/>
            </a:r>
            <a:endParaRPr sz="1400">
              <a:solidFill>
                <a:srgbClr val="31B42E"/>
              </a:solidFill>
              <a:latin typeface="Calibri"/>
              <a:ea typeface="Calibri"/>
              <a:cs typeface="Calibri"/>
              <a:sym typeface="Calibri"/>
            </a:endParaRPr>
          </a:p>
        </p:txBody>
      </p:sp>
      <p:sp>
        <p:nvSpPr>
          <p:cNvPr id="303" name="Google Shape;303;p26"/>
          <p:cNvSpPr/>
          <p:nvPr/>
        </p:nvSpPr>
        <p:spPr>
          <a:xfrm>
            <a:off x="1879268" y="6132421"/>
            <a:ext cx="365760" cy="296570"/>
          </a:xfrm>
          <a:custGeom>
            <a:rect b="b" l="l" r="r" t="t"/>
            <a:pathLst>
              <a:path extrusionOk="0" h="897" w="110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dk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50">
              <a:solidFill>
                <a:srgbClr val="217346"/>
              </a:solidFill>
              <a:latin typeface="Calibri"/>
              <a:ea typeface="Calibri"/>
              <a:cs typeface="Calibri"/>
              <a:sym typeface="Calibri"/>
            </a:endParaRPr>
          </a:p>
        </p:txBody>
      </p:sp>
      <p:sp>
        <p:nvSpPr>
          <p:cNvPr id="304" name="Google Shape;304;p26"/>
          <p:cNvSpPr/>
          <p:nvPr/>
        </p:nvSpPr>
        <p:spPr>
          <a:xfrm>
            <a:off x="3096597" y="6155110"/>
            <a:ext cx="274320" cy="251192"/>
          </a:xfrm>
          <a:custGeom>
            <a:rect b="b" l="l" r="r" t="t"/>
            <a:pathLst>
              <a:path extrusionOk="0" h="1291077" w="1409956">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dk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05" name="Google Shape;305;p26"/>
          <p:cNvSpPr/>
          <p:nvPr/>
        </p:nvSpPr>
        <p:spPr>
          <a:xfrm>
            <a:off x="4328735" y="6146404"/>
            <a:ext cx="274320" cy="268605"/>
          </a:xfrm>
          <a:custGeom>
            <a:rect b="b" l="l" r="r" t="t"/>
            <a:pathLst>
              <a:path extrusionOk="0" h="4791777" w="4893730">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dk1"/>
          </a:solidFill>
          <a:ln>
            <a:noFill/>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06" name="Google Shape;306;p26"/>
          <p:cNvSpPr/>
          <p:nvPr/>
        </p:nvSpPr>
        <p:spPr>
          <a:xfrm>
            <a:off x="5459118" y="6138620"/>
            <a:ext cx="274320" cy="284173"/>
          </a:xfrm>
          <a:custGeom>
            <a:rect b="b" l="l" r="r" t="t"/>
            <a:pathLst>
              <a:path extrusionOk="0" h="693" w="669">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dk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grpSp>
        <p:nvGrpSpPr>
          <p:cNvPr id="307" name="Google Shape;307;p26"/>
          <p:cNvGrpSpPr/>
          <p:nvPr/>
        </p:nvGrpSpPr>
        <p:grpSpPr>
          <a:xfrm>
            <a:off x="7117497" y="2834752"/>
            <a:ext cx="491800" cy="3552182"/>
            <a:chOff x="10461581" y="2911462"/>
            <a:chExt cx="491800" cy="3552182"/>
          </a:xfrm>
        </p:grpSpPr>
        <p:sp>
          <p:nvSpPr>
            <p:cNvPr id="308" name="Google Shape;308;p26"/>
            <p:cNvSpPr/>
            <p:nvPr/>
          </p:nvSpPr>
          <p:spPr>
            <a:xfrm rot="5400000">
              <a:off x="10503133" y="5505840"/>
              <a:ext cx="412039" cy="412039"/>
            </a:xfrm>
            <a:prstGeom prst="ellipse">
              <a:avLst/>
            </a:prstGeom>
            <a:solidFill>
              <a:schemeClr val="l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nvGrpSpPr>
            <p:cNvPr id="309" name="Google Shape;309;p26"/>
            <p:cNvGrpSpPr/>
            <p:nvPr/>
          </p:nvGrpSpPr>
          <p:grpSpPr>
            <a:xfrm rot="-5400000">
              <a:off x="9057680" y="4406255"/>
              <a:ext cx="3313623" cy="324038"/>
              <a:chOff x="8231749" y="5960661"/>
              <a:chExt cx="3313623" cy="324038"/>
            </a:xfrm>
          </p:grpSpPr>
          <p:sp>
            <p:nvSpPr>
              <p:cNvPr id="310" name="Google Shape;310;p26"/>
              <p:cNvSpPr txBox="1"/>
              <p:nvPr/>
            </p:nvSpPr>
            <p:spPr>
              <a:xfrm>
                <a:off x="8283353" y="5960661"/>
                <a:ext cx="3262019" cy="166199"/>
              </a:xfrm>
              <a:prstGeom prst="rect">
                <a:avLst/>
              </a:prstGeom>
              <a:noFill/>
              <a:ln>
                <a:noFill/>
              </a:ln>
            </p:spPr>
            <p:txBody>
              <a:bodyPr anchorCtr="0" anchor="t" bIns="0" lIns="182875" spcFirstLastPara="1" rIns="182875" wrap="square" tIns="0">
                <a:noAutofit/>
              </a:bodyPr>
              <a:lstStyle/>
              <a:p>
                <a:pPr indent="0" lvl="0" marL="0" marR="0" rtl="0" algn="l">
                  <a:lnSpc>
                    <a:spcPct val="90000"/>
                  </a:lnSpc>
                  <a:spcBef>
                    <a:spcPts val="0"/>
                  </a:spcBef>
                  <a:spcAft>
                    <a:spcPts val="0"/>
                  </a:spcAft>
                  <a:buNone/>
                </a:pPr>
                <a:r>
                  <a:rPr lang="en-IN" sz="1200">
                    <a:solidFill>
                      <a:srgbClr val="D2D2D2"/>
                    </a:solidFill>
                    <a:latin typeface="Calibri"/>
                    <a:ea typeface="Calibri"/>
                    <a:cs typeface="Calibri"/>
                    <a:sym typeface="Calibri"/>
                  </a:rPr>
                  <a:t>0110001</a:t>
                </a:r>
                <a:endParaRPr sz="1200">
                  <a:solidFill>
                    <a:srgbClr val="D2D2D2"/>
                  </a:solidFill>
                  <a:latin typeface="Calibri"/>
                  <a:ea typeface="Calibri"/>
                  <a:cs typeface="Calibri"/>
                  <a:sym typeface="Calibri"/>
                </a:endParaRPr>
              </a:p>
            </p:txBody>
          </p:sp>
          <p:sp>
            <p:nvSpPr>
              <p:cNvPr id="311" name="Google Shape;311;p26"/>
              <p:cNvSpPr txBox="1"/>
              <p:nvPr/>
            </p:nvSpPr>
            <p:spPr>
              <a:xfrm>
                <a:off x="8231749" y="6118500"/>
                <a:ext cx="3262019" cy="166199"/>
              </a:xfrm>
              <a:prstGeom prst="rect">
                <a:avLst/>
              </a:prstGeom>
              <a:noFill/>
              <a:ln>
                <a:noFill/>
              </a:ln>
            </p:spPr>
            <p:txBody>
              <a:bodyPr anchorCtr="0" anchor="t" bIns="0" lIns="182875" spcFirstLastPara="1" rIns="182875" wrap="square" tIns="0">
                <a:noAutofit/>
              </a:bodyPr>
              <a:lstStyle/>
              <a:p>
                <a:pPr indent="0" lvl="0" marL="0" marR="0" rtl="0" algn="l">
                  <a:lnSpc>
                    <a:spcPct val="90000"/>
                  </a:lnSpc>
                  <a:spcBef>
                    <a:spcPts val="0"/>
                  </a:spcBef>
                  <a:spcAft>
                    <a:spcPts val="0"/>
                  </a:spcAft>
                  <a:buNone/>
                </a:pPr>
                <a:r>
                  <a:rPr lang="en-IN" sz="1200">
                    <a:solidFill>
                      <a:srgbClr val="D2D2D2"/>
                    </a:solidFill>
                    <a:latin typeface="Calibri"/>
                    <a:ea typeface="Calibri"/>
                    <a:cs typeface="Calibri"/>
                    <a:sym typeface="Calibri"/>
                  </a:rPr>
                  <a:t>00010110</a:t>
                </a:r>
                <a:endParaRPr sz="1200">
                  <a:solidFill>
                    <a:srgbClr val="D2D2D2"/>
                  </a:solidFill>
                  <a:latin typeface="Calibri"/>
                  <a:ea typeface="Calibri"/>
                  <a:cs typeface="Calibri"/>
                  <a:sym typeface="Calibri"/>
                </a:endParaRPr>
              </a:p>
            </p:txBody>
          </p:sp>
        </p:grpSp>
        <p:grpSp>
          <p:nvGrpSpPr>
            <p:cNvPr id="312" name="Google Shape;312;p26"/>
            <p:cNvGrpSpPr/>
            <p:nvPr/>
          </p:nvGrpSpPr>
          <p:grpSpPr>
            <a:xfrm>
              <a:off x="10461581" y="5900047"/>
              <a:ext cx="491800" cy="563597"/>
              <a:chOff x="4076702" y="-2333624"/>
              <a:chExt cx="1446213" cy="1657349"/>
            </a:xfrm>
          </p:grpSpPr>
          <p:grpSp>
            <p:nvGrpSpPr>
              <p:cNvPr id="313" name="Google Shape;313;p26"/>
              <p:cNvGrpSpPr/>
              <p:nvPr/>
            </p:nvGrpSpPr>
            <p:grpSpPr>
              <a:xfrm>
                <a:off x="4076702" y="-2333624"/>
                <a:ext cx="1446213" cy="1657349"/>
                <a:chOff x="2568" y="-1470"/>
                <a:chExt cx="911" cy="1044"/>
              </a:xfrm>
            </p:grpSpPr>
            <p:sp>
              <p:nvSpPr>
                <p:cNvPr id="314" name="Google Shape;314;p26"/>
                <p:cNvSpPr/>
                <p:nvPr/>
              </p:nvSpPr>
              <p:spPr>
                <a:xfrm>
                  <a:off x="2568" y="-1330"/>
                  <a:ext cx="907" cy="904"/>
                </a:xfrm>
                <a:custGeom>
                  <a:rect b="b" l="l" r="r" t="t"/>
                  <a:pathLst>
                    <a:path extrusionOk="0" h="380" w="381">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6"/>
                <p:cNvSpPr/>
                <p:nvPr/>
              </p:nvSpPr>
              <p:spPr>
                <a:xfrm>
                  <a:off x="2960" y="-906"/>
                  <a:ext cx="115" cy="114"/>
                </a:xfrm>
                <a:prstGeom prst="ellipse">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26"/>
                <p:cNvSpPr/>
                <p:nvPr/>
              </p:nvSpPr>
              <p:spPr>
                <a:xfrm>
                  <a:off x="2987" y="-887"/>
                  <a:ext cx="69" cy="71"/>
                </a:xfrm>
                <a:prstGeom prst="ellipse">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26"/>
                <p:cNvSpPr/>
                <p:nvPr/>
              </p:nvSpPr>
              <p:spPr>
                <a:xfrm>
                  <a:off x="2896" y="-1380"/>
                  <a:ext cx="243" cy="126"/>
                </a:xfrm>
                <a:custGeom>
                  <a:rect b="b" l="l" r="r" t="t"/>
                  <a:pathLst>
                    <a:path extrusionOk="0" h="53" w="102">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6"/>
                <p:cNvSpPr/>
                <p:nvPr/>
              </p:nvSpPr>
              <p:spPr>
                <a:xfrm>
                  <a:off x="2991" y="-873"/>
                  <a:ext cx="53" cy="50"/>
                </a:xfrm>
                <a:prstGeom prst="ellipse">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26"/>
                <p:cNvSpPr/>
                <p:nvPr/>
              </p:nvSpPr>
              <p:spPr>
                <a:xfrm>
                  <a:off x="3353" y="-1263"/>
                  <a:ext cx="126" cy="143"/>
                </a:xfrm>
                <a:custGeom>
                  <a:rect b="b" l="l" r="r" t="t"/>
                  <a:pathLst>
                    <a:path extrusionOk="0" h="60" w="53">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26"/>
                <p:cNvSpPr/>
                <p:nvPr/>
              </p:nvSpPr>
              <p:spPr>
                <a:xfrm>
                  <a:off x="3298" y="-1206"/>
                  <a:ext cx="129" cy="112"/>
                </a:xfrm>
                <a:custGeom>
                  <a:rect b="b" l="l" r="r" t="t"/>
                  <a:pathLst>
                    <a:path extrusionOk="0" h="47" w="54">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26"/>
                <p:cNvSpPr/>
                <p:nvPr/>
              </p:nvSpPr>
              <p:spPr>
                <a:xfrm>
                  <a:off x="2925" y="-1470"/>
                  <a:ext cx="183" cy="59"/>
                </a:xfrm>
                <a:custGeom>
                  <a:rect b="b" l="l" r="r" t="t"/>
                  <a:pathLst>
                    <a:path extrusionOk="0" h="25" w="77">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26"/>
                <p:cNvSpPr/>
                <p:nvPr/>
              </p:nvSpPr>
              <p:spPr>
                <a:xfrm>
                  <a:off x="2965" y="-1422"/>
                  <a:ext cx="105" cy="54"/>
                </a:xfrm>
                <a:prstGeom prst="rect">
                  <a:avLst/>
                </a:prstGeom>
                <a:solidFill>
                  <a:srgbClr val="9191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3" name="Google Shape;323;p26"/>
              <p:cNvGrpSpPr/>
              <p:nvPr/>
            </p:nvGrpSpPr>
            <p:grpSpPr>
              <a:xfrm rot="5400000">
                <a:off x="4266802" y="-1927225"/>
                <a:ext cx="1066800" cy="1066800"/>
                <a:chOff x="4236244" y="-1957783"/>
                <a:chExt cx="1066800" cy="1066800"/>
              </a:xfrm>
            </p:grpSpPr>
            <p:sp>
              <p:nvSpPr>
                <p:cNvPr id="324" name="Google Shape;324;p26"/>
                <p:cNvSpPr/>
                <p:nvPr/>
              </p:nvSpPr>
              <p:spPr>
                <a:xfrm>
                  <a:off x="4236244" y="-1957783"/>
                  <a:ext cx="1066800" cy="106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5" name="Google Shape;325;p26"/>
                <p:cNvSpPr/>
                <p:nvPr/>
              </p:nvSpPr>
              <p:spPr>
                <a:xfrm>
                  <a:off x="4718082" y="-1951436"/>
                  <a:ext cx="103123" cy="533401"/>
                </a:xfrm>
                <a:prstGeom prst="triangle">
                  <a:avLst>
                    <a:gd fmla="val 50000" name="adj"/>
                  </a:avLst>
                </a:prstGeom>
                <a:solidFill>
                  <a:srgbClr val="9191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326" name="Google Shape;326;p26"/>
              <p:cNvSpPr/>
              <p:nvPr/>
            </p:nvSpPr>
            <p:spPr>
              <a:xfrm>
                <a:off x="4262569" y="-1931062"/>
                <a:ext cx="1073150" cy="1073148"/>
              </a:xfrm>
              <a:prstGeom prst="blockArc">
                <a:avLst>
                  <a:gd fmla="val 16240927" name="adj1"/>
                  <a:gd fmla="val 0" name="adj2"/>
                  <a:gd fmla="val 25000" name="adj3"/>
                </a:avLst>
              </a:prstGeom>
              <a:gradFill>
                <a:gsLst>
                  <a:gs pos="0">
                    <a:srgbClr val="505050">
                      <a:alpha val="0"/>
                    </a:srgbClr>
                  </a:gs>
                  <a:gs pos="28000">
                    <a:srgbClr val="505050">
                      <a:alpha val="0"/>
                    </a:srgbClr>
                  </a:gs>
                  <a:gs pos="100000">
                    <a:srgbClr val="919191"/>
                  </a:gs>
                </a:gsLst>
                <a:lin ang="3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26"/>
              <p:cNvSpPr/>
              <p:nvPr/>
            </p:nvSpPr>
            <p:spPr>
              <a:xfrm>
                <a:off x="4709048" y="-1484981"/>
                <a:ext cx="182312" cy="182312"/>
              </a:xfrm>
              <a:prstGeom prst="ellipse">
                <a:avLst/>
              </a:prstGeom>
              <a:solidFill>
                <a:srgbClr val="9191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sp>
        <p:nvSpPr>
          <p:cNvPr id="328" name="Google Shape;328;p26"/>
          <p:cNvSpPr/>
          <p:nvPr/>
        </p:nvSpPr>
        <p:spPr>
          <a:xfrm>
            <a:off x="751805" y="979539"/>
            <a:ext cx="169220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000">
                <a:solidFill>
                  <a:srgbClr val="000000"/>
                </a:solidFill>
                <a:latin typeface="Calibri"/>
                <a:ea typeface="Calibri"/>
                <a:cs typeface="Calibri"/>
                <a:sym typeface="Calibri"/>
              </a:rPr>
              <a:t>Data sources</a:t>
            </a:r>
            <a:endParaRPr sz="2000">
              <a:solidFill>
                <a:srgbClr val="000000"/>
              </a:solidFill>
              <a:latin typeface="Calibri"/>
              <a:ea typeface="Calibri"/>
              <a:cs typeface="Calibri"/>
              <a:sym typeface="Calibri"/>
            </a:endParaRPr>
          </a:p>
        </p:txBody>
      </p:sp>
      <p:cxnSp>
        <p:nvCxnSpPr>
          <p:cNvPr id="329" name="Google Shape;329;p26"/>
          <p:cNvCxnSpPr/>
          <p:nvPr/>
        </p:nvCxnSpPr>
        <p:spPr>
          <a:xfrm>
            <a:off x="999799" y="2084485"/>
            <a:ext cx="1891470" cy="0"/>
          </a:xfrm>
          <a:prstGeom prst="straightConnector1">
            <a:avLst/>
          </a:prstGeom>
          <a:noFill/>
          <a:ln cap="flat" cmpd="sng" w="28575">
            <a:solidFill>
              <a:schemeClr val="dk1"/>
            </a:solidFill>
            <a:prstDash val="dot"/>
            <a:round/>
            <a:headEnd len="sm" w="sm" type="oval"/>
            <a:tailEnd len="sm" w="sm" type="oval"/>
          </a:ln>
        </p:spPr>
      </p:cxnSp>
      <p:sp>
        <p:nvSpPr>
          <p:cNvPr id="330" name="Google Shape;330;p26"/>
          <p:cNvSpPr/>
          <p:nvPr/>
        </p:nvSpPr>
        <p:spPr>
          <a:xfrm>
            <a:off x="1014873" y="1629662"/>
            <a:ext cx="1982520" cy="36576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IN" sz="1200">
                <a:solidFill>
                  <a:srgbClr val="000000"/>
                </a:solidFill>
                <a:latin typeface="Calibri"/>
                <a:ea typeface="Calibri"/>
                <a:cs typeface="Calibri"/>
                <a:sym typeface="Calibri"/>
              </a:rPr>
              <a:t>SaaS solutions</a:t>
            </a:r>
            <a:endParaRPr/>
          </a:p>
          <a:p>
            <a:pPr indent="0" lvl="0" marL="0" marR="0" rtl="0" algn="l">
              <a:spcBef>
                <a:spcPts val="0"/>
              </a:spcBef>
              <a:spcAft>
                <a:spcPts val="0"/>
              </a:spcAft>
              <a:buNone/>
            </a:pPr>
            <a:r>
              <a:rPr i="1" lang="en-IN" sz="900">
                <a:solidFill>
                  <a:srgbClr val="000000"/>
                </a:solidFill>
                <a:latin typeface="Calibri"/>
                <a:ea typeface="Calibri"/>
                <a:cs typeface="Calibri"/>
                <a:sym typeface="Calibri"/>
              </a:rPr>
              <a:t>e.g. Salesforce, GitHub, Google</a:t>
            </a:r>
            <a:endParaRPr i="1" sz="900">
              <a:solidFill>
                <a:srgbClr val="000000"/>
              </a:solidFill>
              <a:latin typeface="Calibri"/>
              <a:ea typeface="Calibri"/>
              <a:cs typeface="Calibri"/>
              <a:sym typeface="Calibri"/>
            </a:endParaRPr>
          </a:p>
        </p:txBody>
      </p:sp>
      <p:grpSp>
        <p:nvGrpSpPr>
          <p:cNvPr id="331" name="Google Shape;331;p26"/>
          <p:cNvGrpSpPr/>
          <p:nvPr/>
        </p:nvGrpSpPr>
        <p:grpSpPr>
          <a:xfrm>
            <a:off x="644325" y="1629662"/>
            <a:ext cx="365760" cy="365760"/>
            <a:chOff x="644325" y="1657238"/>
            <a:chExt cx="365760" cy="365760"/>
          </a:xfrm>
        </p:grpSpPr>
        <p:sp>
          <p:nvSpPr>
            <p:cNvPr id="332" name="Google Shape;332;p26"/>
            <p:cNvSpPr/>
            <p:nvPr/>
          </p:nvSpPr>
          <p:spPr>
            <a:xfrm>
              <a:off x="644325" y="1657238"/>
              <a:ext cx="365760" cy="365760"/>
            </a:xfrm>
            <a:prstGeom prst="ellipse">
              <a:avLst/>
            </a:prstGeom>
            <a:no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nvGrpSpPr>
            <p:cNvPr id="333" name="Google Shape;333;p26"/>
            <p:cNvGrpSpPr/>
            <p:nvPr/>
          </p:nvGrpSpPr>
          <p:grpSpPr>
            <a:xfrm>
              <a:off x="679981" y="1716780"/>
              <a:ext cx="295207" cy="247410"/>
              <a:chOff x="1968286" y="1642587"/>
              <a:chExt cx="2789435" cy="2337797"/>
            </a:xfrm>
          </p:grpSpPr>
          <p:sp>
            <p:nvSpPr>
              <p:cNvPr id="334" name="Google Shape;334;p26"/>
              <p:cNvSpPr/>
              <p:nvPr/>
            </p:nvSpPr>
            <p:spPr>
              <a:xfrm rot="-900000">
                <a:off x="3155851" y="2377161"/>
                <a:ext cx="1439863" cy="1441450"/>
              </a:xfrm>
              <a:custGeom>
                <a:rect b="b" l="l" r="r" t="t"/>
                <a:pathLst>
                  <a:path extrusionOk="0" h="441" w="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26"/>
              <p:cNvSpPr/>
              <p:nvPr/>
            </p:nvSpPr>
            <p:spPr>
              <a:xfrm rot="9900000">
                <a:off x="2123129" y="1797431"/>
                <a:ext cx="1377949" cy="1377949"/>
              </a:xfrm>
              <a:custGeom>
                <a:rect b="b" l="l" r="r" t="t"/>
                <a:pathLst>
                  <a:path extrusionOk="0" h="422" w="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336" name="Google Shape;336;p26"/>
          <p:cNvCxnSpPr/>
          <p:nvPr/>
        </p:nvCxnSpPr>
        <p:spPr>
          <a:xfrm>
            <a:off x="999799" y="2626596"/>
            <a:ext cx="1891470" cy="0"/>
          </a:xfrm>
          <a:prstGeom prst="straightConnector1">
            <a:avLst/>
          </a:prstGeom>
          <a:noFill/>
          <a:ln cap="flat" cmpd="sng" w="28575">
            <a:solidFill>
              <a:schemeClr val="dk1"/>
            </a:solidFill>
            <a:prstDash val="dot"/>
            <a:round/>
            <a:headEnd len="sm" w="sm" type="oval"/>
            <a:tailEnd len="sm" w="sm" type="oval"/>
          </a:ln>
        </p:spPr>
      </p:cxnSp>
      <p:sp>
        <p:nvSpPr>
          <p:cNvPr id="337" name="Google Shape;337;p26"/>
          <p:cNvSpPr/>
          <p:nvPr/>
        </p:nvSpPr>
        <p:spPr>
          <a:xfrm>
            <a:off x="1009226" y="2185923"/>
            <a:ext cx="1982520" cy="36576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IN" sz="1200">
                <a:solidFill>
                  <a:srgbClr val="000000"/>
                </a:solidFill>
                <a:latin typeface="Calibri"/>
                <a:ea typeface="Calibri"/>
                <a:cs typeface="Calibri"/>
                <a:sym typeface="Calibri"/>
              </a:rPr>
              <a:t>On-premises data</a:t>
            </a:r>
            <a:endParaRPr/>
          </a:p>
          <a:p>
            <a:pPr indent="0" lvl="0" marL="0" marR="0" rtl="0" algn="l">
              <a:spcBef>
                <a:spcPts val="0"/>
              </a:spcBef>
              <a:spcAft>
                <a:spcPts val="0"/>
              </a:spcAft>
              <a:buNone/>
            </a:pPr>
            <a:r>
              <a:rPr lang="en-IN" sz="900">
                <a:solidFill>
                  <a:srgbClr val="000000"/>
                </a:solidFill>
                <a:latin typeface="Calibri"/>
                <a:ea typeface="Calibri"/>
                <a:cs typeface="Calibri"/>
                <a:sym typeface="Calibri"/>
              </a:rPr>
              <a:t>e.g. Analysis Services</a:t>
            </a:r>
            <a:endParaRPr sz="900">
              <a:solidFill>
                <a:srgbClr val="000000"/>
              </a:solidFill>
              <a:latin typeface="Calibri"/>
              <a:ea typeface="Calibri"/>
              <a:cs typeface="Calibri"/>
              <a:sym typeface="Calibri"/>
            </a:endParaRPr>
          </a:p>
        </p:txBody>
      </p:sp>
      <p:sp>
        <p:nvSpPr>
          <p:cNvPr id="338" name="Google Shape;338;p26"/>
          <p:cNvSpPr/>
          <p:nvPr/>
        </p:nvSpPr>
        <p:spPr>
          <a:xfrm>
            <a:off x="644325" y="2185923"/>
            <a:ext cx="365760" cy="365760"/>
          </a:xfrm>
          <a:prstGeom prst="ellipse">
            <a:avLst/>
          </a:prstGeom>
          <a:no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339" name="Google Shape;339;p26"/>
          <p:cNvSpPr/>
          <p:nvPr/>
        </p:nvSpPr>
        <p:spPr>
          <a:xfrm>
            <a:off x="726710" y="2280157"/>
            <a:ext cx="200989" cy="177291"/>
          </a:xfrm>
          <a:custGeom>
            <a:rect b="b" l="l" r="r" t="t"/>
            <a:pathLst>
              <a:path extrusionOk="0" h="808" w="916">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40" name="Google Shape;340;p26"/>
          <p:cNvCxnSpPr/>
          <p:nvPr/>
        </p:nvCxnSpPr>
        <p:spPr>
          <a:xfrm>
            <a:off x="999799" y="3202383"/>
            <a:ext cx="1891470" cy="0"/>
          </a:xfrm>
          <a:prstGeom prst="straightConnector1">
            <a:avLst/>
          </a:prstGeom>
          <a:noFill/>
          <a:ln cap="flat" cmpd="sng" w="28575">
            <a:solidFill>
              <a:schemeClr val="dk1"/>
            </a:solidFill>
            <a:prstDash val="dot"/>
            <a:round/>
            <a:headEnd len="sm" w="sm" type="oval"/>
            <a:tailEnd len="sm" w="sm" type="oval"/>
          </a:ln>
        </p:spPr>
      </p:cxnSp>
      <p:sp>
        <p:nvSpPr>
          <p:cNvPr id="341" name="Google Shape;341;p26"/>
          <p:cNvSpPr/>
          <p:nvPr/>
        </p:nvSpPr>
        <p:spPr>
          <a:xfrm>
            <a:off x="1009225" y="2728231"/>
            <a:ext cx="2149611" cy="36576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IN" sz="1200">
                <a:solidFill>
                  <a:srgbClr val="000000"/>
                </a:solidFill>
                <a:latin typeface="Calibri"/>
                <a:ea typeface="Calibri"/>
                <a:cs typeface="Calibri"/>
                <a:sym typeface="Calibri"/>
              </a:rPr>
              <a:t>Organizational content packs</a:t>
            </a:r>
            <a:br>
              <a:rPr lang="en-IN" sz="1200">
                <a:solidFill>
                  <a:srgbClr val="000000"/>
                </a:solidFill>
                <a:latin typeface="Calibri"/>
                <a:ea typeface="Calibri"/>
                <a:cs typeface="Calibri"/>
                <a:sym typeface="Calibri"/>
              </a:rPr>
            </a:br>
            <a:r>
              <a:rPr i="1" lang="en-IN" sz="900">
                <a:solidFill>
                  <a:srgbClr val="000000"/>
                </a:solidFill>
                <a:latin typeface="Calibri"/>
                <a:ea typeface="Calibri"/>
                <a:cs typeface="Calibri"/>
                <a:sym typeface="Calibri"/>
              </a:rPr>
              <a:t>Corporate data sources or external data services</a:t>
            </a:r>
            <a:endParaRPr i="1" sz="900">
              <a:solidFill>
                <a:srgbClr val="000000"/>
              </a:solidFill>
              <a:latin typeface="Calibri"/>
              <a:ea typeface="Calibri"/>
              <a:cs typeface="Calibri"/>
              <a:sym typeface="Calibri"/>
            </a:endParaRPr>
          </a:p>
        </p:txBody>
      </p:sp>
      <p:sp>
        <p:nvSpPr>
          <p:cNvPr id="342" name="Google Shape;342;p26"/>
          <p:cNvSpPr/>
          <p:nvPr/>
        </p:nvSpPr>
        <p:spPr>
          <a:xfrm>
            <a:off x="644325" y="2728231"/>
            <a:ext cx="365760" cy="365760"/>
          </a:xfrm>
          <a:prstGeom prst="ellipse">
            <a:avLst/>
          </a:prstGeom>
          <a:no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nvGrpSpPr>
          <p:cNvPr id="343" name="Google Shape;343;p26"/>
          <p:cNvGrpSpPr/>
          <p:nvPr/>
        </p:nvGrpSpPr>
        <p:grpSpPr>
          <a:xfrm>
            <a:off x="719570" y="2816502"/>
            <a:ext cx="215270" cy="189218"/>
            <a:chOff x="681704" y="2920140"/>
            <a:chExt cx="321649" cy="282723"/>
          </a:xfrm>
        </p:grpSpPr>
        <p:sp>
          <p:nvSpPr>
            <p:cNvPr id="344" name="Google Shape;344;p26"/>
            <p:cNvSpPr/>
            <p:nvPr/>
          </p:nvSpPr>
          <p:spPr>
            <a:xfrm>
              <a:off x="681704" y="2920140"/>
              <a:ext cx="270621" cy="210107"/>
            </a:xfrm>
            <a:custGeom>
              <a:rect b="b" l="l" r="r" t="t"/>
              <a:pathLst>
                <a:path extrusionOk="0" h="814" w="1048">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26"/>
            <p:cNvSpPr/>
            <p:nvPr/>
          </p:nvSpPr>
          <p:spPr>
            <a:xfrm>
              <a:off x="760426" y="2959065"/>
              <a:ext cx="242927" cy="243798"/>
            </a:xfrm>
            <a:custGeom>
              <a:rect b="b" l="l" r="r" t="t"/>
              <a:pathLst>
                <a:path extrusionOk="0" h="944" w="941">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346" name="Google Shape;346;p26"/>
          <p:cNvCxnSpPr/>
          <p:nvPr/>
        </p:nvCxnSpPr>
        <p:spPr>
          <a:xfrm>
            <a:off x="999799" y="3697061"/>
            <a:ext cx="1891470" cy="0"/>
          </a:xfrm>
          <a:prstGeom prst="straightConnector1">
            <a:avLst/>
          </a:prstGeom>
          <a:noFill/>
          <a:ln cap="flat" cmpd="sng" w="28575">
            <a:solidFill>
              <a:schemeClr val="dk1"/>
            </a:solidFill>
            <a:prstDash val="dot"/>
            <a:round/>
            <a:headEnd len="sm" w="sm" type="oval"/>
            <a:tailEnd len="sm" w="sm" type="oval"/>
          </a:ln>
        </p:spPr>
      </p:cxnSp>
      <p:sp>
        <p:nvSpPr>
          <p:cNvPr id="347" name="Google Shape;347;p26"/>
          <p:cNvSpPr/>
          <p:nvPr/>
        </p:nvSpPr>
        <p:spPr>
          <a:xfrm>
            <a:off x="999799" y="3261615"/>
            <a:ext cx="1982520" cy="36576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IN" sz="1200">
                <a:solidFill>
                  <a:srgbClr val="000000"/>
                </a:solidFill>
                <a:latin typeface="Calibri"/>
                <a:ea typeface="Calibri"/>
                <a:cs typeface="Calibri"/>
                <a:sym typeface="Calibri"/>
              </a:rPr>
              <a:t>Azure services</a:t>
            </a:r>
            <a:endParaRPr/>
          </a:p>
          <a:p>
            <a:pPr indent="0" lvl="0" marL="0" marR="0" rtl="0" algn="l">
              <a:spcBef>
                <a:spcPts val="0"/>
              </a:spcBef>
              <a:spcAft>
                <a:spcPts val="0"/>
              </a:spcAft>
              <a:buNone/>
            </a:pPr>
            <a:r>
              <a:rPr i="1" lang="en-IN" sz="900">
                <a:solidFill>
                  <a:srgbClr val="000000"/>
                </a:solidFill>
                <a:latin typeface="Calibri"/>
                <a:ea typeface="Calibri"/>
                <a:cs typeface="Calibri"/>
                <a:sym typeface="Calibri"/>
              </a:rPr>
              <a:t>Azure SQL, Stream Analytics…</a:t>
            </a:r>
            <a:endParaRPr i="1" sz="900">
              <a:solidFill>
                <a:srgbClr val="000000"/>
              </a:solidFill>
              <a:latin typeface="Calibri"/>
              <a:ea typeface="Calibri"/>
              <a:cs typeface="Calibri"/>
              <a:sym typeface="Calibri"/>
            </a:endParaRPr>
          </a:p>
        </p:txBody>
      </p:sp>
      <p:sp>
        <p:nvSpPr>
          <p:cNvPr id="348" name="Google Shape;348;p26"/>
          <p:cNvSpPr/>
          <p:nvPr/>
        </p:nvSpPr>
        <p:spPr>
          <a:xfrm>
            <a:off x="644325" y="3242565"/>
            <a:ext cx="365760" cy="365760"/>
          </a:xfrm>
          <a:prstGeom prst="ellipse">
            <a:avLst/>
          </a:prstGeom>
          <a:no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nvGrpSpPr>
          <p:cNvPr id="349" name="Google Shape;349;p26"/>
          <p:cNvGrpSpPr/>
          <p:nvPr/>
        </p:nvGrpSpPr>
        <p:grpSpPr>
          <a:xfrm>
            <a:off x="710525" y="3363268"/>
            <a:ext cx="233359" cy="162454"/>
            <a:chOff x="3543365" y="7242811"/>
            <a:chExt cx="1238250" cy="862013"/>
          </a:xfrm>
        </p:grpSpPr>
        <p:sp>
          <p:nvSpPr>
            <p:cNvPr id="350" name="Google Shape;350;p26"/>
            <p:cNvSpPr/>
            <p:nvPr/>
          </p:nvSpPr>
          <p:spPr>
            <a:xfrm>
              <a:off x="3617978" y="7911149"/>
              <a:ext cx="231775" cy="193675"/>
            </a:xfrm>
            <a:custGeom>
              <a:rect b="b" l="l" r="r" t="t"/>
              <a:pathLst>
                <a:path extrusionOk="0" h="122" w="146">
                  <a:moveTo>
                    <a:pt x="0" y="84"/>
                  </a:moveTo>
                  <a:lnTo>
                    <a:pt x="0" y="122"/>
                  </a:lnTo>
                  <a:lnTo>
                    <a:pt x="146" y="122"/>
                  </a:lnTo>
                  <a:lnTo>
                    <a:pt x="146" y="0"/>
                  </a:lnTo>
                  <a:lnTo>
                    <a:pt x="120" y="0"/>
                  </a:lnTo>
                  <a:lnTo>
                    <a:pt x="0" y="8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26"/>
            <p:cNvSpPr/>
            <p:nvPr/>
          </p:nvSpPr>
          <p:spPr>
            <a:xfrm>
              <a:off x="3617978" y="7688899"/>
              <a:ext cx="231775" cy="192088"/>
            </a:xfrm>
            <a:custGeom>
              <a:rect b="b" l="l" r="r" t="t"/>
              <a:pathLst>
                <a:path extrusionOk="0" h="121" w="146">
                  <a:moveTo>
                    <a:pt x="146" y="0"/>
                  </a:moveTo>
                  <a:lnTo>
                    <a:pt x="0" y="0"/>
                  </a:lnTo>
                  <a:lnTo>
                    <a:pt x="0" y="121"/>
                  </a:lnTo>
                  <a:lnTo>
                    <a:pt x="146" y="19"/>
                  </a:lnTo>
                  <a:lnTo>
                    <a:pt x="14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26"/>
            <p:cNvSpPr/>
            <p:nvPr/>
          </p:nvSpPr>
          <p:spPr>
            <a:xfrm>
              <a:off x="3617978" y="7466649"/>
              <a:ext cx="231775" cy="1936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26"/>
            <p:cNvSpPr/>
            <p:nvPr/>
          </p:nvSpPr>
          <p:spPr>
            <a:xfrm>
              <a:off x="3617978" y="7242811"/>
              <a:ext cx="231775" cy="195263"/>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26"/>
            <p:cNvSpPr/>
            <p:nvPr/>
          </p:nvSpPr>
          <p:spPr>
            <a:xfrm>
              <a:off x="3895790" y="7911149"/>
              <a:ext cx="230188" cy="193675"/>
            </a:xfrm>
            <a:custGeom>
              <a:rect b="b" l="l" r="r" t="t"/>
              <a:pathLst>
                <a:path extrusionOk="0" h="210" w="25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26"/>
            <p:cNvSpPr/>
            <p:nvPr/>
          </p:nvSpPr>
          <p:spPr>
            <a:xfrm>
              <a:off x="4125978" y="7688899"/>
              <a:ext cx="0" cy="6350"/>
            </a:xfrm>
            <a:custGeom>
              <a:rect b="b" l="l" r="r" t="t"/>
              <a:pathLst>
                <a:path extrusionOk="0" h="8" w="1">
                  <a:moveTo>
                    <a:pt x="0" y="0"/>
                  </a:moveTo>
                  <a:cubicBezTo>
                    <a:pt x="0" y="0"/>
                    <a:pt x="0" y="0"/>
                    <a:pt x="0" y="0"/>
                  </a:cubicBezTo>
                  <a:cubicBezTo>
                    <a:pt x="0" y="3"/>
                    <a:pt x="0" y="5"/>
                    <a:pt x="0" y="8"/>
                  </a:cubicBezTo>
                  <a:lnTo>
                    <a:pt x="0"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26"/>
            <p:cNvSpPr/>
            <p:nvPr/>
          </p:nvSpPr>
          <p:spPr>
            <a:xfrm>
              <a:off x="3895790" y="7812724"/>
              <a:ext cx="219075" cy="69850"/>
            </a:xfrm>
            <a:custGeom>
              <a:rect b="b" l="l" r="r" t="t"/>
              <a:pathLst>
                <a:path extrusionOk="0" h="76" w="238">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26"/>
            <p:cNvSpPr/>
            <p:nvPr/>
          </p:nvSpPr>
          <p:spPr>
            <a:xfrm>
              <a:off x="3895790" y="7466649"/>
              <a:ext cx="230188" cy="193675"/>
            </a:xfrm>
            <a:custGeom>
              <a:rect b="b" l="l" r="r" t="t"/>
              <a:pathLst>
                <a:path extrusionOk="0" h="210" w="25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26"/>
            <p:cNvSpPr/>
            <p:nvPr/>
          </p:nvSpPr>
          <p:spPr>
            <a:xfrm>
              <a:off x="4173603" y="7911149"/>
              <a:ext cx="230188" cy="193675"/>
            </a:xfrm>
            <a:custGeom>
              <a:rect b="b" l="l" r="r" t="t"/>
              <a:pathLst>
                <a:path extrusionOk="0" h="210" w="25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26"/>
            <p:cNvSpPr/>
            <p:nvPr/>
          </p:nvSpPr>
          <p:spPr>
            <a:xfrm>
              <a:off x="4173603" y="7688899"/>
              <a:ext cx="168275" cy="63500"/>
            </a:xfrm>
            <a:custGeom>
              <a:rect b="b" l="l" r="r" t="t"/>
              <a:pathLst>
                <a:path extrusionOk="0" h="70" w="183">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26"/>
            <p:cNvSpPr/>
            <p:nvPr/>
          </p:nvSpPr>
          <p:spPr>
            <a:xfrm>
              <a:off x="4338703" y="7809549"/>
              <a:ext cx="65088" cy="73025"/>
            </a:xfrm>
            <a:custGeom>
              <a:rect b="b" l="l" r="r" t="t"/>
              <a:pathLst>
                <a:path extrusionOk="0" h="79" w="71">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26"/>
            <p:cNvSpPr/>
            <p:nvPr/>
          </p:nvSpPr>
          <p:spPr>
            <a:xfrm>
              <a:off x="4449828" y="7911149"/>
              <a:ext cx="231775" cy="1936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26"/>
            <p:cNvSpPr/>
            <p:nvPr/>
          </p:nvSpPr>
          <p:spPr>
            <a:xfrm>
              <a:off x="4449828" y="7688899"/>
              <a:ext cx="231775" cy="193675"/>
            </a:xfrm>
            <a:custGeom>
              <a:rect b="b" l="l" r="r" t="t"/>
              <a:pathLst>
                <a:path extrusionOk="0" h="122" w="146">
                  <a:moveTo>
                    <a:pt x="0" y="54"/>
                  </a:moveTo>
                  <a:lnTo>
                    <a:pt x="0" y="122"/>
                  </a:lnTo>
                  <a:lnTo>
                    <a:pt x="146" y="122"/>
                  </a:lnTo>
                  <a:lnTo>
                    <a:pt x="146" y="0"/>
                  </a:lnTo>
                  <a:lnTo>
                    <a:pt x="72" y="0"/>
                  </a:lnTo>
                  <a:lnTo>
                    <a:pt x="0" y="5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26"/>
            <p:cNvSpPr/>
            <p:nvPr/>
          </p:nvSpPr>
          <p:spPr>
            <a:xfrm>
              <a:off x="4600640" y="7622224"/>
              <a:ext cx="80963" cy="38100"/>
            </a:xfrm>
            <a:custGeom>
              <a:rect b="b" l="l" r="r" t="t"/>
              <a:pathLst>
                <a:path extrusionOk="0" h="24" w="51">
                  <a:moveTo>
                    <a:pt x="0" y="24"/>
                  </a:moveTo>
                  <a:lnTo>
                    <a:pt x="51" y="24"/>
                  </a:lnTo>
                  <a:lnTo>
                    <a:pt x="32" y="0"/>
                  </a:lnTo>
                  <a:lnTo>
                    <a:pt x="0" y="2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26"/>
            <p:cNvSpPr/>
            <p:nvPr/>
          </p:nvSpPr>
          <p:spPr>
            <a:xfrm>
              <a:off x="4449828" y="7466649"/>
              <a:ext cx="119063" cy="139700"/>
            </a:xfrm>
            <a:custGeom>
              <a:rect b="b" l="l" r="r" t="t"/>
              <a:pathLst>
                <a:path extrusionOk="0" h="88" w="75">
                  <a:moveTo>
                    <a:pt x="52" y="0"/>
                  </a:moveTo>
                  <a:lnTo>
                    <a:pt x="0" y="0"/>
                  </a:lnTo>
                  <a:lnTo>
                    <a:pt x="0" y="88"/>
                  </a:lnTo>
                  <a:lnTo>
                    <a:pt x="75" y="30"/>
                  </a:lnTo>
                  <a:lnTo>
                    <a:pt x="52"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26"/>
            <p:cNvSpPr/>
            <p:nvPr/>
          </p:nvSpPr>
          <p:spPr>
            <a:xfrm>
              <a:off x="3543365" y="7438074"/>
              <a:ext cx="1238250" cy="590550"/>
            </a:xfrm>
            <a:custGeom>
              <a:rect b="b" l="l" r="r" t="t"/>
              <a:pathLst>
                <a:path extrusionOk="0" h="640" w="1342">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6" name="Google Shape;366;p26"/>
          <p:cNvSpPr/>
          <p:nvPr/>
        </p:nvSpPr>
        <p:spPr>
          <a:xfrm>
            <a:off x="999799" y="3741950"/>
            <a:ext cx="1982520" cy="36576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rPr lang="en-IN" sz="1200">
                <a:solidFill>
                  <a:srgbClr val="000000"/>
                </a:solidFill>
                <a:latin typeface="Calibri"/>
                <a:ea typeface="Calibri"/>
                <a:cs typeface="Calibri"/>
                <a:sym typeface="Calibri"/>
              </a:rPr>
              <a:t>Excel files</a:t>
            </a:r>
            <a:endParaRPr/>
          </a:p>
          <a:p>
            <a:pPr indent="0" lvl="0" marL="0" marR="0" rtl="0" algn="l">
              <a:spcBef>
                <a:spcPts val="0"/>
              </a:spcBef>
              <a:spcAft>
                <a:spcPts val="0"/>
              </a:spcAft>
              <a:buNone/>
            </a:pPr>
            <a:r>
              <a:rPr i="1" lang="en-IN" sz="900">
                <a:solidFill>
                  <a:srgbClr val="000000"/>
                </a:solidFill>
                <a:latin typeface="Calibri"/>
                <a:ea typeface="Calibri"/>
                <a:cs typeface="Calibri"/>
                <a:sym typeface="Calibri"/>
              </a:rPr>
              <a:t>Workbook data / data models</a:t>
            </a:r>
            <a:endParaRPr i="1" sz="9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p:txBody>
      </p:sp>
      <p:sp>
        <p:nvSpPr>
          <p:cNvPr id="367" name="Google Shape;367;p26"/>
          <p:cNvSpPr/>
          <p:nvPr/>
        </p:nvSpPr>
        <p:spPr>
          <a:xfrm>
            <a:off x="644325" y="3741950"/>
            <a:ext cx="365760" cy="365760"/>
          </a:xfrm>
          <a:prstGeom prst="ellipse">
            <a:avLst/>
          </a:prstGeom>
          <a:no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cxnSp>
        <p:nvCxnSpPr>
          <p:cNvPr id="368" name="Google Shape;368;p26"/>
          <p:cNvCxnSpPr/>
          <p:nvPr/>
        </p:nvCxnSpPr>
        <p:spPr>
          <a:xfrm>
            <a:off x="999799" y="4156925"/>
            <a:ext cx="1891470" cy="0"/>
          </a:xfrm>
          <a:prstGeom prst="straightConnector1">
            <a:avLst/>
          </a:prstGeom>
          <a:noFill/>
          <a:ln cap="flat" cmpd="sng" w="28575">
            <a:solidFill>
              <a:schemeClr val="dk1"/>
            </a:solidFill>
            <a:prstDash val="dot"/>
            <a:round/>
            <a:headEnd len="sm" w="sm" type="oval"/>
            <a:tailEnd len="sm" w="sm" type="oval"/>
          </a:ln>
        </p:spPr>
      </p:cxnSp>
      <p:sp>
        <p:nvSpPr>
          <p:cNvPr id="369" name="Google Shape;369;p26"/>
          <p:cNvSpPr/>
          <p:nvPr/>
        </p:nvSpPr>
        <p:spPr>
          <a:xfrm>
            <a:off x="644325" y="4250501"/>
            <a:ext cx="365760" cy="365760"/>
          </a:xfrm>
          <a:prstGeom prst="ellipse">
            <a:avLst/>
          </a:prstGeom>
          <a:no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370" name="Google Shape;370;p26"/>
          <p:cNvSpPr/>
          <p:nvPr/>
        </p:nvSpPr>
        <p:spPr>
          <a:xfrm>
            <a:off x="999799" y="4250501"/>
            <a:ext cx="1982520" cy="36576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IN" sz="1200">
                <a:solidFill>
                  <a:srgbClr val="000000"/>
                </a:solidFill>
                <a:latin typeface="Calibri"/>
                <a:ea typeface="Calibri"/>
                <a:cs typeface="Calibri"/>
                <a:sym typeface="Calibri"/>
              </a:rPr>
              <a:t>Power BI Desktop files</a:t>
            </a:r>
            <a:endParaRPr/>
          </a:p>
          <a:p>
            <a:pPr indent="0" lvl="0" marL="0" marR="0" rtl="0" algn="l">
              <a:spcBef>
                <a:spcPts val="0"/>
              </a:spcBef>
              <a:spcAft>
                <a:spcPts val="0"/>
              </a:spcAft>
              <a:buNone/>
            </a:pPr>
            <a:r>
              <a:rPr i="1" lang="en-IN" sz="900">
                <a:solidFill>
                  <a:srgbClr val="000000"/>
                </a:solidFill>
                <a:latin typeface="Calibri"/>
                <a:ea typeface="Calibri"/>
                <a:cs typeface="Calibri"/>
                <a:sym typeface="Calibri"/>
              </a:rPr>
              <a:t>Data from files, databases, Azure, and other sources</a:t>
            </a:r>
            <a:endParaRPr i="1" sz="900">
              <a:solidFill>
                <a:srgbClr val="000000"/>
              </a:solidFill>
              <a:latin typeface="Calibri"/>
              <a:ea typeface="Calibri"/>
              <a:cs typeface="Calibri"/>
              <a:sym typeface="Calibri"/>
            </a:endParaRPr>
          </a:p>
        </p:txBody>
      </p:sp>
      <p:sp>
        <p:nvSpPr>
          <p:cNvPr id="371" name="Google Shape;371;p26"/>
          <p:cNvSpPr/>
          <p:nvPr/>
        </p:nvSpPr>
        <p:spPr>
          <a:xfrm rot="5400000">
            <a:off x="1882570" y="2967251"/>
            <a:ext cx="2964025" cy="333997"/>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i="1" sz="900">
              <a:solidFill>
                <a:srgbClr val="FFFFFF"/>
              </a:solidFill>
              <a:latin typeface="Calibri"/>
              <a:ea typeface="Calibri"/>
              <a:cs typeface="Calibri"/>
              <a:sym typeface="Calibri"/>
            </a:endParaRPr>
          </a:p>
        </p:txBody>
      </p:sp>
      <p:pic>
        <p:nvPicPr>
          <p:cNvPr id="372" name="Google Shape;372;p26"/>
          <p:cNvPicPr preferRelativeResize="0"/>
          <p:nvPr/>
        </p:nvPicPr>
        <p:blipFill rotWithShape="1">
          <a:blip r:embed="rId5">
            <a:alphaModFix/>
          </a:blip>
          <a:srcRect b="0" l="0" r="0" t="0"/>
          <a:stretch/>
        </p:blipFill>
        <p:spPr>
          <a:xfrm>
            <a:off x="710525" y="3811200"/>
            <a:ext cx="240145" cy="240145"/>
          </a:xfrm>
          <a:prstGeom prst="rect">
            <a:avLst/>
          </a:prstGeom>
          <a:solidFill>
            <a:srgbClr val="EDC30D"/>
          </a:solidFill>
          <a:ln>
            <a:noFill/>
          </a:ln>
        </p:spPr>
      </p:pic>
      <p:pic>
        <p:nvPicPr>
          <p:cNvPr id="373" name="Google Shape;373;p26"/>
          <p:cNvPicPr preferRelativeResize="0"/>
          <p:nvPr/>
        </p:nvPicPr>
        <p:blipFill rotWithShape="1">
          <a:blip r:embed="rId6">
            <a:alphaModFix/>
          </a:blip>
          <a:srcRect b="20220" l="6503" r="74698" t="21286"/>
          <a:stretch/>
        </p:blipFill>
        <p:spPr>
          <a:xfrm>
            <a:off x="724230" y="4316151"/>
            <a:ext cx="228600" cy="231962"/>
          </a:xfrm>
          <a:prstGeom prst="rect">
            <a:avLst/>
          </a:prstGeom>
          <a:noFill/>
          <a:ln>
            <a:noFill/>
          </a:ln>
        </p:spPr>
      </p:pic>
      <p:pic>
        <p:nvPicPr>
          <p:cNvPr id="374" name="Google Shape;374;p26"/>
          <p:cNvPicPr preferRelativeResize="0"/>
          <p:nvPr/>
        </p:nvPicPr>
        <p:blipFill rotWithShape="1">
          <a:blip r:embed="rId6">
            <a:alphaModFix/>
          </a:blip>
          <a:srcRect b="20220" l="6503" r="74698" t="21286"/>
          <a:stretch/>
        </p:blipFill>
        <p:spPr>
          <a:xfrm>
            <a:off x="598359" y="5854066"/>
            <a:ext cx="548640" cy="556709"/>
          </a:xfrm>
          <a:prstGeom prst="rect">
            <a:avLst/>
          </a:prstGeom>
          <a:noFill/>
          <a:ln>
            <a:noFill/>
          </a:ln>
        </p:spPr>
      </p:pic>
      <p:grpSp>
        <p:nvGrpSpPr>
          <p:cNvPr id="375" name="Google Shape;375;p26"/>
          <p:cNvGrpSpPr/>
          <p:nvPr/>
        </p:nvGrpSpPr>
        <p:grpSpPr>
          <a:xfrm>
            <a:off x="10217405" y="126609"/>
            <a:ext cx="1875360" cy="572464"/>
            <a:chOff x="10316641" y="149435"/>
            <a:chExt cx="1875360" cy="572464"/>
          </a:xfrm>
        </p:grpSpPr>
        <p:pic>
          <p:nvPicPr>
            <p:cNvPr id="376" name="Google Shape;376;p26"/>
            <p:cNvPicPr preferRelativeResize="0"/>
            <p:nvPr/>
          </p:nvPicPr>
          <p:blipFill rotWithShape="1">
            <a:blip r:embed="rId7">
              <a:alphaModFix/>
            </a:blip>
            <a:srcRect b="0" l="0" r="0" t="0"/>
            <a:stretch/>
          </p:blipFill>
          <p:spPr>
            <a:xfrm>
              <a:off x="10316641" y="213005"/>
              <a:ext cx="484908" cy="445325"/>
            </a:xfrm>
            <a:prstGeom prst="rect">
              <a:avLst/>
            </a:prstGeom>
            <a:noFill/>
            <a:ln>
              <a:noFill/>
            </a:ln>
          </p:spPr>
        </p:pic>
        <p:sp>
          <p:nvSpPr>
            <p:cNvPr id="377" name="Google Shape;377;p26"/>
            <p:cNvSpPr txBox="1"/>
            <p:nvPr/>
          </p:nvSpPr>
          <p:spPr>
            <a:xfrm>
              <a:off x="10716157" y="149435"/>
              <a:ext cx="1475844" cy="572464"/>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IN" sz="2000">
                  <a:solidFill>
                    <a:srgbClr val="000000"/>
                  </a:solidFill>
                  <a:latin typeface="Quattrocento Sans"/>
                  <a:ea typeface="Quattrocento Sans"/>
                  <a:cs typeface="Quattrocento Sans"/>
                  <a:sym typeface="Quattrocento Sans"/>
                </a:rPr>
                <a:t>Power BI</a:t>
              </a:r>
              <a:endParaRPr/>
            </a:p>
          </p:txBody>
        </p:sp>
      </p:grpSp>
      <p:sp>
        <p:nvSpPr>
          <p:cNvPr id="378" name="Google Shape;378;p26"/>
          <p:cNvSpPr/>
          <p:nvPr/>
        </p:nvSpPr>
        <p:spPr>
          <a:xfrm>
            <a:off x="4215208" y="960836"/>
            <a:ext cx="386988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000">
                <a:solidFill>
                  <a:srgbClr val="505050"/>
                </a:solidFill>
                <a:latin typeface="Calibri"/>
                <a:ea typeface="Calibri"/>
                <a:cs typeface="Calibri"/>
                <a:sym typeface="Calibri"/>
              </a:rPr>
              <a:t>Power BI service</a:t>
            </a:r>
            <a:endParaRPr sz="2000">
              <a:solidFill>
                <a:srgbClr val="505050"/>
              </a:solidFill>
              <a:latin typeface="Calibri"/>
              <a:ea typeface="Calibri"/>
              <a:cs typeface="Calibri"/>
              <a:sym typeface="Calibri"/>
            </a:endParaRPr>
          </a:p>
        </p:txBody>
      </p:sp>
      <p:grpSp>
        <p:nvGrpSpPr>
          <p:cNvPr id="379" name="Google Shape;379;p26"/>
          <p:cNvGrpSpPr/>
          <p:nvPr/>
        </p:nvGrpSpPr>
        <p:grpSpPr>
          <a:xfrm>
            <a:off x="4239113" y="4661565"/>
            <a:ext cx="1333108" cy="274320"/>
            <a:chOff x="4306193" y="5441922"/>
            <a:chExt cx="1333108" cy="274320"/>
          </a:xfrm>
        </p:grpSpPr>
        <p:sp>
          <p:nvSpPr>
            <p:cNvPr id="380" name="Google Shape;380;p26"/>
            <p:cNvSpPr txBox="1"/>
            <p:nvPr/>
          </p:nvSpPr>
          <p:spPr>
            <a:xfrm>
              <a:off x="4675832" y="5472564"/>
              <a:ext cx="963469" cy="215444"/>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400">
                  <a:solidFill>
                    <a:srgbClr val="000000"/>
                  </a:solidFill>
                  <a:latin typeface="Calibri"/>
                  <a:ea typeface="Calibri"/>
                  <a:cs typeface="Calibri"/>
                  <a:sym typeface="Calibri"/>
                </a:rPr>
                <a:t>Data refresh</a:t>
              </a:r>
              <a:endParaRPr sz="1400">
                <a:solidFill>
                  <a:srgbClr val="000000"/>
                </a:solidFill>
                <a:latin typeface="Calibri"/>
                <a:ea typeface="Calibri"/>
                <a:cs typeface="Calibri"/>
                <a:sym typeface="Calibri"/>
              </a:endParaRPr>
            </a:p>
          </p:txBody>
        </p:sp>
        <p:sp>
          <p:nvSpPr>
            <p:cNvPr id="381" name="Google Shape;381;p26"/>
            <p:cNvSpPr/>
            <p:nvPr/>
          </p:nvSpPr>
          <p:spPr>
            <a:xfrm>
              <a:off x="4306193" y="5441922"/>
              <a:ext cx="274320" cy="274320"/>
            </a:xfrm>
            <a:custGeom>
              <a:rect b="b" l="l" r="r" t="t"/>
              <a:pathLst>
                <a:path extrusionOk="0" h="71" w="70">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grpSp>
      <p:grpSp>
        <p:nvGrpSpPr>
          <p:cNvPr id="382" name="Google Shape;382;p26"/>
          <p:cNvGrpSpPr/>
          <p:nvPr/>
        </p:nvGrpSpPr>
        <p:grpSpPr>
          <a:xfrm>
            <a:off x="4239113" y="3007659"/>
            <a:ext cx="1474539" cy="268606"/>
            <a:chOff x="4306193" y="3788016"/>
            <a:chExt cx="1474539" cy="268606"/>
          </a:xfrm>
        </p:grpSpPr>
        <p:sp>
          <p:nvSpPr>
            <p:cNvPr id="383" name="Google Shape;383;p26"/>
            <p:cNvSpPr txBox="1"/>
            <p:nvPr/>
          </p:nvSpPr>
          <p:spPr>
            <a:xfrm>
              <a:off x="4675832" y="3824780"/>
              <a:ext cx="1104900" cy="2032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400">
                  <a:solidFill>
                    <a:srgbClr val="000000"/>
                  </a:solidFill>
                  <a:latin typeface="Calibri"/>
                  <a:ea typeface="Calibri"/>
                  <a:cs typeface="Calibri"/>
                  <a:sym typeface="Calibri"/>
                </a:rPr>
                <a:t>Visualizations</a:t>
              </a:r>
              <a:endParaRPr sz="1200">
                <a:solidFill>
                  <a:srgbClr val="000000"/>
                </a:solidFill>
                <a:latin typeface="Calibri"/>
                <a:ea typeface="Calibri"/>
                <a:cs typeface="Calibri"/>
                <a:sym typeface="Calibri"/>
              </a:endParaRPr>
            </a:p>
          </p:txBody>
        </p:sp>
        <p:sp>
          <p:nvSpPr>
            <p:cNvPr id="384" name="Google Shape;384;p26"/>
            <p:cNvSpPr/>
            <p:nvPr/>
          </p:nvSpPr>
          <p:spPr>
            <a:xfrm>
              <a:off x="4306193" y="3788016"/>
              <a:ext cx="274320" cy="268606"/>
            </a:xfrm>
            <a:custGeom>
              <a:rect b="b" l="l" r="r" t="t"/>
              <a:pathLst>
                <a:path extrusionOk="0" h="4791777" w="4893730">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385" name="Google Shape;385;p26"/>
          <p:cNvGrpSpPr/>
          <p:nvPr/>
        </p:nvGrpSpPr>
        <p:grpSpPr>
          <a:xfrm>
            <a:off x="4238517" y="2456357"/>
            <a:ext cx="1678335" cy="274320"/>
            <a:chOff x="4305597" y="3236714"/>
            <a:chExt cx="1678335" cy="274320"/>
          </a:xfrm>
        </p:grpSpPr>
        <p:sp>
          <p:nvSpPr>
            <p:cNvPr id="386" name="Google Shape;386;p26"/>
            <p:cNvSpPr txBox="1"/>
            <p:nvPr/>
          </p:nvSpPr>
          <p:spPr>
            <a:xfrm>
              <a:off x="4675832" y="3274893"/>
              <a:ext cx="1308100" cy="2032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400">
                  <a:solidFill>
                    <a:srgbClr val="000000"/>
                  </a:solidFill>
                  <a:latin typeface="Calibri"/>
                  <a:ea typeface="Calibri"/>
                  <a:cs typeface="Calibri"/>
                  <a:sym typeface="Calibri"/>
                </a:rPr>
                <a:t>Live dashboards</a:t>
              </a:r>
              <a:endParaRPr sz="1400">
                <a:solidFill>
                  <a:srgbClr val="000000"/>
                </a:solidFill>
                <a:latin typeface="Calibri"/>
                <a:ea typeface="Calibri"/>
                <a:cs typeface="Calibri"/>
                <a:sym typeface="Calibri"/>
              </a:endParaRPr>
            </a:p>
          </p:txBody>
        </p:sp>
        <p:sp>
          <p:nvSpPr>
            <p:cNvPr id="387" name="Google Shape;387;p26"/>
            <p:cNvSpPr/>
            <p:nvPr/>
          </p:nvSpPr>
          <p:spPr>
            <a:xfrm>
              <a:off x="4305597" y="3236714"/>
              <a:ext cx="275513" cy="274320"/>
            </a:xfrm>
            <a:custGeom>
              <a:rect b="b" l="l" r="r" t="t"/>
              <a:pathLst>
                <a:path extrusionOk="0" h="1090" w="1088">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grpSp>
      <p:grpSp>
        <p:nvGrpSpPr>
          <p:cNvPr id="388" name="Google Shape;388;p26"/>
          <p:cNvGrpSpPr/>
          <p:nvPr/>
        </p:nvGrpSpPr>
        <p:grpSpPr>
          <a:xfrm>
            <a:off x="4239113" y="1854025"/>
            <a:ext cx="1497576" cy="290409"/>
            <a:chOff x="4306193" y="2634382"/>
            <a:chExt cx="1497576" cy="290409"/>
          </a:xfrm>
        </p:grpSpPr>
        <p:sp>
          <p:nvSpPr>
            <p:cNvPr id="389" name="Google Shape;389;p26"/>
            <p:cNvSpPr/>
            <p:nvPr/>
          </p:nvSpPr>
          <p:spPr>
            <a:xfrm>
              <a:off x="4306193" y="2634382"/>
              <a:ext cx="274320" cy="290409"/>
            </a:xfrm>
            <a:custGeom>
              <a:rect b="b" l="l" r="r" t="t"/>
              <a:pathLst>
                <a:path extrusionOk="0" h="578307" w="546268">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ln>
          </p:spPr>
          <p:txBody>
            <a:bodyPr anchorCtr="0" anchor="t" bIns="56925" lIns="71175" spcFirstLastPara="1" rIns="71175" wrap="square" tIns="56925">
              <a:noAutofit/>
            </a:bodyPr>
            <a:lstStyle/>
            <a:p>
              <a:pPr indent="0" lvl="0" marL="0" marR="0" rtl="0" algn="ctr">
                <a:lnSpc>
                  <a:spcPct val="90000"/>
                </a:lnSpc>
                <a:spcBef>
                  <a:spcPts val="0"/>
                </a:spcBef>
                <a:spcAft>
                  <a:spcPts val="0"/>
                </a:spcAft>
                <a:buNone/>
              </a:pPr>
              <a:r>
                <a:t/>
              </a:r>
              <a:endParaRPr sz="934">
                <a:solidFill>
                  <a:srgbClr val="FFFFFF"/>
                </a:solidFill>
                <a:latin typeface="Calibri"/>
                <a:ea typeface="Calibri"/>
                <a:cs typeface="Calibri"/>
                <a:sym typeface="Calibri"/>
              </a:endParaRPr>
            </a:p>
          </p:txBody>
        </p:sp>
        <p:sp>
          <p:nvSpPr>
            <p:cNvPr id="390" name="Google Shape;390;p26"/>
            <p:cNvSpPr txBox="1"/>
            <p:nvPr/>
          </p:nvSpPr>
          <p:spPr>
            <a:xfrm>
              <a:off x="4675832" y="2664610"/>
              <a:ext cx="1127937" cy="215444"/>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400">
                  <a:solidFill>
                    <a:srgbClr val="000000"/>
                  </a:solidFill>
                  <a:latin typeface="Calibri"/>
                  <a:ea typeface="Calibri"/>
                  <a:cs typeface="Calibri"/>
                  <a:sym typeface="Calibri"/>
                </a:rPr>
                <a:t>Content packs</a:t>
              </a:r>
              <a:endParaRPr sz="1400">
                <a:solidFill>
                  <a:srgbClr val="000000"/>
                </a:solidFill>
                <a:latin typeface="Calibri"/>
                <a:ea typeface="Calibri"/>
                <a:cs typeface="Calibri"/>
                <a:sym typeface="Calibri"/>
              </a:endParaRPr>
            </a:p>
          </p:txBody>
        </p:sp>
      </p:grpSp>
      <p:sp>
        <p:nvSpPr>
          <p:cNvPr id="391" name="Google Shape;391;p26"/>
          <p:cNvSpPr/>
          <p:nvPr/>
        </p:nvSpPr>
        <p:spPr>
          <a:xfrm>
            <a:off x="4066679" y="2031042"/>
            <a:ext cx="170037" cy="2994038"/>
          </a:xfrm>
          <a:prstGeom prst="leftBracket">
            <a:avLst>
              <a:gd fmla="val 8333" name="adj"/>
            </a:avLst>
          </a:prstGeom>
          <a:noFill/>
          <a:ln cap="flat" cmpd="sng" w="28575">
            <a:solidFill>
              <a:srgbClr val="EDC30D"/>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2" name="Google Shape;392;p26"/>
          <p:cNvGrpSpPr/>
          <p:nvPr/>
        </p:nvGrpSpPr>
        <p:grpSpPr>
          <a:xfrm>
            <a:off x="8944721" y="1878362"/>
            <a:ext cx="2211392" cy="274320"/>
            <a:chOff x="9011801" y="2831439"/>
            <a:chExt cx="2211392" cy="274320"/>
          </a:xfrm>
        </p:grpSpPr>
        <p:sp>
          <p:nvSpPr>
            <p:cNvPr id="393" name="Google Shape;393;p26"/>
            <p:cNvSpPr txBox="1"/>
            <p:nvPr/>
          </p:nvSpPr>
          <p:spPr>
            <a:xfrm>
              <a:off x="9381693" y="2853554"/>
              <a:ext cx="1841500" cy="2032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400">
                  <a:solidFill>
                    <a:srgbClr val="000000"/>
                  </a:solidFill>
                  <a:latin typeface="Calibri"/>
                  <a:ea typeface="Calibri"/>
                  <a:cs typeface="Calibri"/>
                  <a:sym typeface="Calibri"/>
                </a:rPr>
                <a:t>Sharing &amp; collaboration</a:t>
              </a:r>
              <a:endParaRPr sz="1400">
                <a:solidFill>
                  <a:srgbClr val="000000"/>
                </a:solidFill>
                <a:latin typeface="Calibri"/>
                <a:ea typeface="Calibri"/>
                <a:cs typeface="Calibri"/>
                <a:sym typeface="Calibri"/>
              </a:endParaRPr>
            </a:p>
          </p:txBody>
        </p:sp>
        <p:sp>
          <p:nvSpPr>
            <p:cNvPr id="394" name="Google Shape;394;p26"/>
            <p:cNvSpPr/>
            <p:nvPr/>
          </p:nvSpPr>
          <p:spPr>
            <a:xfrm>
              <a:off x="9011801" y="2831439"/>
              <a:ext cx="312642" cy="274320"/>
            </a:xfrm>
            <a:custGeom>
              <a:rect b="b" l="l" r="r" t="t"/>
              <a:pathLst>
                <a:path extrusionOk="0" h="4048081" w="4740335">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395" name="Google Shape;395;p26"/>
          <p:cNvGrpSpPr/>
          <p:nvPr/>
        </p:nvGrpSpPr>
        <p:grpSpPr>
          <a:xfrm>
            <a:off x="6328887" y="1881942"/>
            <a:ext cx="2224537" cy="232779"/>
            <a:chOff x="6395967" y="2662299"/>
            <a:chExt cx="2224537" cy="232779"/>
          </a:xfrm>
        </p:grpSpPr>
        <p:sp>
          <p:nvSpPr>
            <p:cNvPr id="396" name="Google Shape;396;p26"/>
            <p:cNvSpPr txBox="1"/>
            <p:nvPr/>
          </p:nvSpPr>
          <p:spPr>
            <a:xfrm>
              <a:off x="6744221" y="2679634"/>
              <a:ext cx="1876283" cy="215444"/>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400">
                  <a:solidFill>
                    <a:srgbClr val="000000"/>
                  </a:solidFill>
                  <a:latin typeface="Calibri"/>
                  <a:ea typeface="Calibri"/>
                  <a:cs typeface="Calibri"/>
                  <a:sym typeface="Calibri"/>
                </a:rPr>
                <a:t>Natural language query</a:t>
              </a:r>
              <a:endParaRPr sz="1400">
                <a:solidFill>
                  <a:srgbClr val="000000"/>
                </a:solidFill>
                <a:latin typeface="Calibri"/>
                <a:ea typeface="Calibri"/>
                <a:cs typeface="Calibri"/>
                <a:sym typeface="Calibri"/>
              </a:endParaRPr>
            </a:p>
          </p:txBody>
        </p:sp>
        <p:sp>
          <p:nvSpPr>
            <p:cNvPr id="397" name="Google Shape;397;p26"/>
            <p:cNvSpPr/>
            <p:nvPr/>
          </p:nvSpPr>
          <p:spPr>
            <a:xfrm>
              <a:off x="6395967" y="2662299"/>
              <a:ext cx="274320" cy="228600"/>
            </a:xfrm>
            <a:prstGeom prst="wedgeEllipseCallout">
              <a:avLst>
                <a:gd fmla="val -59325" name="adj1"/>
                <a:gd fmla="val 71225" name="adj2"/>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b="1" sz="800">
                <a:solidFill>
                  <a:srgbClr val="000000"/>
                </a:solidFill>
                <a:latin typeface="Calibri"/>
                <a:ea typeface="Calibri"/>
                <a:cs typeface="Calibri"/>
                <a:sym typeface="Calibri"/>
              </a:endParaRPr>
            </a:p>
          </p:txBody>
        </p:sp>
      </p:grpSp>
      <p:grpSp>
        <p:nvGrpSpPr>
          <p:cNvPr id="398" name="Google Shape;398;p26"/>
          <p:cNvGrpSpPr/>
          <p:nvPr/>
        </p:nvGrpSpPr>
        <p:grpSpPr>
          <a:xfrm>
            <a:off x="4239113" y="3584317"/>
            <a:ext cx="983781" cy="311845"/>
            <a:chOff x="4306193" y="4364674"/>
            <a:chExt cx="983781" cy="311845"/>
          </a:xfrm>
        </p:grpSpPr>
        <p:sp>
          <p:nvSpPr>
            <p:cNvPr id="399" name="Google Shape;399;p26"/>
            <p:cNvSpPr txBox="1"/>
            <p:nvPr/>
          </p:nvSpPr>
          <p:spPr>
            <a:xfrm>
              <a:off x="4675832" y="4391568"/>
              <a:ext cx="614142" cy="215444"/>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400">
                  <a:solidFill>
                    <a:srgbClr val="000000"/>
                  </a:solidFill>
                  <a:latin typeface="Calibri"/>
                  <a:ea typeface="Calibri"/>
                  <a:cs typeface="Calibri"/>
                  <a:sym typeface="Calibri"/>
                </a:rPr>
                <a:t>Reports</a:t>
              </a:r>
              <a:endParaRPr sz="1200">
                <a:solidFill>
                  <a:srgbClr val="000000"/>
                </a:solidFill>
                <a:latin typeface="Calibri"/>
                <a:ea typeface="Calibri"/>
                <a:cs typeface="Calibri"/>
                <a:sym typeface="Calibri"/>
              </a:endParaRPr>
            </a:p>
          </p:txBody>
        </p:sp>
        <p:sp>
          <p:nvSpPr>
            <p:cNvPr id="400" name="Google Shape;400;p26"/>
            <p:cNvSpPr/>
            <p:nvPr/>
          </p:nvSpPr>
          <p:spPr>
            <a:xfrm>
              <a:off x="4306193" y="4364674"/>
              <a:ext cx="274320" cy="311845"/>
            </a:xfrm>
            <a:prstGeom prst="flowChartDocument">
              <a:avLst/>
            </a:prstGeom>
            <a:noFill/>
            <a:ln cap="flat" cmpd="sng" w="28575">
              <a:solidFill>
                <a:srgbClr val="F2C81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401" name="Google Shape;401;p26"/>
          <p:cNvGrpSpPr/>
          <p:nvPr/>
        </p:nvGrpSpPr>
        <p:grpSpPr>
          <a:xfrm>
            <a:off x="3912350" y="3991161"/>
            <a:ext cx="1407602" cy="546608"/>
            <a:chOff x="3979430" y="4771518"/>
            <a:chExt cx="1407602" cy="546608"/>
          </a:xfrm>
        </p:grpSpPr>
        <p:sp>
          <p:nvSpPr>
            <p:cNvPr id="402" name="Google Shape;402;p26"/>
            <p:cNvSpPr txBox="1"/>
            <p:nvPr/>
          </p:nvSpPr>
          <p:spPr>
            <a:xfrm>
              <a:off x="4675832" y="4927384"/>
              <a:ext cx="711200" cy="203200"/>
            </a:xfrm>
            <a:prstGeom prst="rect">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400">
                  <a:solidFill>
                    <a:srgbClr val="000000"/>
                  </a:solidFill>
                  <a:latin typeface="Calibri"/>
                  <a:ea typeface="Calibri"/>
                  <a:cs typeface="Calibri"/>
                  <a:sym typeface="Calibri"/>
                </a:rPr>
                <a:t>Datasets</a:t>
              </a:r>
              <a:endParaRPr sz="1400">
                <a:solidFill>
                  <a:srgbClr val="000000"/>
                </a:solidFill>
                <a:latin typeface="Calibri"/>
                <a:ea typeface="Calibri"/>
                <a:cs typeface="Calibri"/>
                <a:sym typeface="Calibri"/>
              </a:endParaRPr>
            </a:p>
          </p:txBody>
        </p:sp>
        <p:sp>
          <p:nvSpPr>
            <p:cNvPr id="403" name="Google Shape;403;p26"/>
            <p:cNvSpPr txBox="1"/>
            <p:nvPr/>
          </p:nvSpPr>
          <p:spPr>
            <a:xfrm>
              <a:off x="3979430" y="4771518"/>
              <a:ext cx="927847" cy="546608"/>
            </a:xfrm>
            <a:prstGeom prst="rect">
              <a:avLst/>
            </a:prstGeom>
            <a:noFill/>
            <a:ln>
              <a:noFill/>
            </a:ln>
          </p:spPr>
          <p:txBody>
            <a:bodyPr anchorCtr="0" anchor="t" bIns="146300" lIns="182875" spcFirstLastPara="1" rIns="182875" wrap="square" tIns="146300">
              <a:noAutofit/>
            </a:bodyPr>
            <a:lstStyle/>
            <a:p>
              <a:pPr indent="0" lvl="0" marL="0" marR="0" rtl="0" algn="ctr">
                <a:spcBef>
                  <a:spcPts val="0"/>
                </a:spcBef>
                <a:spcAft>
                  <a:spcPts val="0"/>
                </a:spcAft>
                <a:buNone/>
              </a:pPr>
              <a:r>
                <a:rPr b="1" lang="en-IN" sz="900">
                  <a:solidFill>
                    <a:srgbClr val="F2C812"/>
                  </a:solidFill>
                  <a:latin typeface="Calibri"/>
                  <a:ea typeface="Calibri"/>
                  <a:cs typeface="Calibri"/>
                  <a:sym typeface="Calibri"/>
                </a:rPr>
                <a:t>01001</a:t>
              </a:r>
              <a:endParaRPr/>
            </a:p>
            <a:p>
              <a:pPr indent="0" lvl="0" marL="0" marR="0" rtl="0" algn="ctr">
                <a:spcBef>
                  <a:spcPts val="0"/>
                </a:spcBef>
                <a:spcAft>
                  <a:spcPts val="0"/>
                </a:spcAft>
                <a:buNone/>
              </a:pPr>
              <a:r>
                <a:rPr b="1" lang="en-IN" sz="900">
                  <a:solidFill>
                    <a:srgbClr val="F2C812"/>
                  </a:solidFill>
                  <a:latin typeface="Calibri"/>
                  <a:ea typeface="Calibri"/>
                  <a:cs typeface="Calibri"/>
                  <a:sym typeface="Calibri"/>
                </a:rPr>
                <a:t>10101</a:t>
              </a:r>
              <a:endParaRPr/>
            </a:p>
          </p:txBody>
        </p:sp>
      </p:grpSp>
      <p:grpSp>
        <p:nvGrpSpPr>
          <p:cNvPr id="404" name="Google Shape;404;p26"/>
          <p:cNvGrpSpPr/>
          <p:nvPr/>
        </p:nvGrpSpPr>
        <p:grpSpPr>
          <a:xfrm>
            <a:off x="6178575" y="2412638"/>
            <a:ext cx="5059237" cy="2459479"/>
            <a:chOff x="7018864" y="2257415"/>
            <a:chExt cx="5059237" cy="2459479"/>
          </a:xfrm>
        </p:grpSpPr>
        <p:grpSp>
          <p:nvGrpSpPr>
            <p:cNvPr id="405" name="Google Shape;405;p26"/>
            <p:cNvGrpSpPr/>
            <p:nvPr/>
          </p:nvGrpSpPr>
          <p:grpSpPr>
            <a:xfrm>
              <a:off x="7018864" y="2257415"/>
              <a:ext cx="5059237" cy="2459479"/>
              <a:chOff x="7018864" y="2257415"/>
              <a:chExt cx="5059237" cy="2459479"/>
            </a:xfrm>
          </p:grpSpPr>
          <p:grpSp>
            <p:nvGrpSpPr>
              <p:cNvPr id="406" name="Google Shape;406;p26"/>
              <p:cNvGrpSpPr/>
              <p:nvPr/>
            </p:nvGrpSpPr>
            <p:grpSpPr>
              <a:xfrm>
                <a:off x="10432181" y="2257415"/>
                <a:ext cx="548640" cy="1042085"/>
                <a:chOff x="10286449" y="1529656"/>
                <a:chExt cx="917410" cy="1742525"/>
              </a:xfrm>
            </p:grpSpPr>
            <p:sp>
              <p:nvSpPr>
                <p:cNvPr id="407" name="Google Shape;407;p26"/>
                <p:cNvSpPr/>
                <p:nvPr/>
              </p:nvSpPr>
              <p:spPr>
                <a:xfrm>
                  <a:off x="10493458" y="1529656"/>
                  <a:ext cx="489183" cy="1739862"/>
                </a:xfrm>
                <a:prstGeom prst="roundRect">
                  <a:avLst>
                    <a:gd fmla="val 16667" name="adj"/>
                  </a:avLst>
                </a:prstGeom>
                <a:solidFill>
                  <a:schemeClr val="lt1"/>
                </a:solidFill>
                <a:ln>
                  <a:noFill/>
                </a:ln>
              </p:spPr>
              <p:txBody>
                <a:bodyPr anchorCtr="0" anchor="t" bIns="146300" lIns="182875" spcFirstLastPara="1" rIns="182875" wrap="square" tIns="1463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pic>
              <p:nvPicPr>
                <p:cNvPr id="408" name="Google Shape;408;p26"/>
                <p:cNvPicPr preferRelativeResize="0"/>
                <p:nvPr/>
              </p:nvPicPr>
              <p:blipFill rotWithShape="1">
                <a:blip r:embed="rId8">
                  <a:alphaModFix/>
                </a:blip>
                <a:srcRect b="16873" l="52140" r="38673" t="48685"/>
                <a:stretch/>
              </p:blipFill>
              <p:spPr>
                <a:xfrm>
                  <a:off x="10372236" y="1690687"/>
                  <a:ext cx="745838" cy="1344992"/>
                </a:xfrm>
                <a:prstGeom prst="rect">
                  <a:avLst/>
                </a:prstGeom>
                <a:noFill/>
                <a:ln>
                  <a:noFill/>
                </a:ln>
              </p:spPr>
            </p:pic>
            <p:pic>
              <p:nvPicPr>
                <p:cNvPr id="409" name="Google Shape;409;p26"/>
                <p:cNvPicPr preferRelativeResize="0"/>
                <p:nvPr/>
              </p:nvPicPr>
              <p:blipFill rotWithShape="1">
                <a:blip r:embed="rId9">
                  <a:alphaModFix/>
                </a:blip>
                <a:srcRect b="6483" l="69458" r="2213" t="18810"/>
                <a:stretch/>
              </p:blipFill>
              <p:spPr>
                <a:xfrm>
                  <a:off x="10372230" y="1818052"/>
                  <a:ext cx="745838" cy="1112933"/>
                </a:xfrm>
                <a:prstGeom prst="rect">
                  <a:avLst/>
                </a:prstGeom>
                <a:noFill/>
                <a:ln>
                  <a:noFill/>
                </a:ln>
              </p:spPr>
            </p:pic>
            <p:sp>
              <p:nvSpPr>
                <p:cNvPr id="410" name="Google Shape;410;p26"/>
                <p:cNvSpPr/>
                <p:nvPr/>
              </p:nvSpPr>
              <p:spPr>
                <a:xfrm>
                  <a:off x="10286449" y="1529656"/>
                  <a:ext cx="917410" cy="1742525"/>
                </a:xfrm>
                <a:custGeom>
                  <a:rect b="b" l="l" r="r" t="t"/>
                  <a:pathLst>
                    <a:path extrusionOk="0" h="6434945" w="3657600">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003963"/>
                </a:solidFill>
                <a:ln cap="flat" cmpd="sng" w="12700">
                  <a:solidFill>
                    <a:schemeClr val="lt1"/>
                  </a:solidFill>
                  <a:prstDash val="solid"/>
                  <a:round/>
                  <a:headEnd len="sm" w="sm" type="none"/>
                  <a:tailEnd len="sm" w="sm" type="none"/>
                </a:ln>
              </p:spPr>
              <p:txBody>
                <a:bodyPr anchorCtr="0" anchor="b" bIns="89625" lIns="89625" spcFirstLastPara="1" rIns="44800" wrap="square" tIns="44800">
                  <a:noAutofit/>
                </a:bodyPr>
                <a:lstStyle/>
                <a:p>
                  <a:pPr indent="0" lvl="0" marL="0" marR="0" rtl="0" algn="ctr">
                    <a:spcBef>
                      <a:spcPts val="0"/>
                    </a:spcBef>
                    <a:spcAft>
                      <a:spcPts val="0"/>
                    </a:spcAft>
                    <a:buNone/>
                  </a:pPr>
                  <a:r>
                    <a:t/>
                  </a:r>
                  <a:endParaRPr sz="800">
                    <a:solidFill>
                      <a:srgbClr val="68217A"/>
                    </a:solidFill>
                    <a:latin typeface="Calibri"/>
                    <a:ea typeface="Calibri"/>
                    <a:cs typeface="Calibri"/>
                    <a:sym typeface="Calibri"/>
                  </a:endParaRPr>
                </a:p>
              </p:txBody>
            </p:sp>
          </p:grpSp>
          <p:sp>
            <p:nvSpPr>
              <p:cNvPr id="411" name="Google Shape;411;p26"/>
              <p:cNvSpPr/>
              <p:nvPr/>
            </p:nvSpPr>
            <p:spPr>
              <a:xfrm>
                <a:off x="7018864" y="2534980"/>
                <a:ext cx="3840480" cy="2181914"/>
              </a:xfrm>
              <a:custGeom>
                <a:rect b="b" l="l" r="r" t="t"/>
                <a:pathLst>
                  <a:path extrusionOk="0" h="214" w="400">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003963"/>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grpSp>
            <p:nvGrpSpPr>
              <p:cNvPr id="412" name="Google Shape;412;p26"/>
              <p:cNvGrpSpPr/>
              <p:nvPr/>
            </p:nvGrpSpPr>
            <p:grpSpPr>
              <a:xfrm>
                <a:off x="10432181" y="3352369"/>
                <a:ext cx="1645920" cy="1132186"/>
                <a:chOff x="1117586" y="1978512"/>
                <a:chExt cx="2372574" cy="1629558"/>
              </a:xfrm>
            </p:grpSpPr>
            <p:pic>
              <p:nvPicPr>
                <p:cNvPr id="413" name="Google Shape;413;p26"/>
                <p:cNvPicPr preferRelativeResize="0"/>
                <p:nvPr/>
              </p:nvPicPr>
              <p:blipFill rotWithShape="1">
                <a:blip r:embed="rId10">
                  <a:alphaModFix/>
                </a:blip>
                <a:srcRect b="16974" l="62879" r="7349" t="38531"/>
                <a:stretch/>
              </p:blipFill>
              <p:spPr>
                <a:xfrm>
                  <a:off x="1309718" y="2130700"/>
                  <a:ext cx="1845671" cy="1326874"/>
                </a:xfrm>
                <a:prstGeom prst="rect">
                  <a:avLst/>
                </a:prstGeom>
                <a:noFill/>
                <a:ln>
                  <a:noFill/>
                </a:ln>
              </p:spPr>
            </p:pic>
            <p:grpSp>
              <p:nvGrpSpPr>
                <p:cNvPr id="414" name="Google Shape;414;p26"/>
                <p:cNvGrpSpPr/>
                <p:nvPr/>
              </p:nvGrpSpPr>
              <p:grpSpPr>
                <a:xfrm>
                  <a:off x="1307936" y="2212479"/>
                  <a:ext cx="1844519" cy="1136088"/>
                  <a:chOff x="1276066" y="3677905"/>
                  <a:chExt cx="2524835" cy="1555113"/>
                </a:xfrm>
              </p:grpSpPr>
              <p:pic>
                <p:nvPicPr>
                  <p:cNvPr id="415" name="Google Shape;415;p26"/>
                  <p:cNvPicPr preferRelativeResize="0"/>
                  <p:nvPr/>
                </p:nvPicPr>
                <p:blipFill rotWithShape="1">
                  <a:blip r:embed="rId11">
                    <a:alphaModFix/>
                  </a:blip>
                  <a:srcRect b="19233" l="12863" r="30034" t="18609"/>
                  <a:stretch/>
                </p:blipFill>
                <p:spPr>
                  <a:xfrm>
                    <a:off x="1276066" y="3677905"/>
                    <a:ext cx="2524835" cy="1555113"/>
                  </a:xfrm>
                  <a:prstGeom prst="rect">
                    <a:avLst/>
                  </a:prstGeom>
                  <a:noFill/>
                  <a:ln>
                    <a:noFill/>
                  </a:ln>
                </p:spPr>
              </p:pic>
              <p:pic>
                <p:nvPicPr>
                  <p:cNvPr id="416" name="Google Shape;416;p26"/>
                  <p:cNvPicPr preferRelativeResize="0"/>
                  <p:nvPr/>
                </p:nvPicPr>
                <p:blipFill rotWithShape="1">
                  <a:blip r:embed="rId12">
                    <a:alphaModFix/>
                  </a:blip>
                  <a:srcRect b="50084" l="69349" r="1945" t="18609"/>
                  <a:stretch/>
                </p:blipFill>
                <p:spPr>
                  <a:xfrm>
                    <a:off x="2524585" y="4449793"/>
                    <a:ext cx="1269242" cy="783225"/>
                  </a:xfrm>
                  <a:prstGeom prst="rect">
                    <a:avLst/>
                  </a:prstGeom>
                  <a:noFill/>
                  <a:ln>
                    <a:noFill/>
                  </a:ln>
                </p:spPr>
              </p:pic>
            </p:grpSp>
            <p:grpSp>
              <p:nvGrpSpPr>
                <p:cNvPr id="417" name="Google Shape;417;p26"/>
                <p:cNvGrpSpPr/>
                <p:nvPr/>
              </p:nvGrpSpPr>
              <p:grpSpPr>
                <a:xfrm>
                  <a:off x="1117586" y="1978512"/>
                  <a:ext cx="2372574" cy="1629558"/>
                  <a:chOff x="1117586" y="1978512"/>
                  <a:chExt cx="2372574" cy="1629558"/>
                </a:xfrm>
              </p:grpSpPr>
              <p:sp>
                <p:nvSpPr>
                  <p:cNvPr id="418" name="Google Shape;418;p26"/>
                  <p:cNvSpPr/>
                  <p:nvPr/>
                </p:nvSpPr>
                <p:spPr>
                  <a:xfrm rot="-5400000">
                    <a:off x="1489094" y="1607004"/>
                    <a:ext cx="1629558" cy="2372574"/>
                  </a:xfrm>
                  <a:custGeom>
                    <a:rect b="b" l="l" r="r" t="t"/>
                    <a:pathLst>
                      <a:path extrusionOk="0" h="3654426" w="3265981">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003963"/>
                  </a:solidFill>
                  <a:ln cap="flat" cmpd="sng" w="12700">
                    <a:solidFill>
                      <a:schemeClr val="lt1"/>
                    </a:solidFill>
                    <a:prstDash val="solid"/>
                    <a:round/>
                    <a:headEnd len="sm" w="sm" type="none"/>
                    <a:tailEnd len="sm" w="sm" type="none"/>
                  </a:ln>
                </p:spPr>
                <p:txBody>
                  <a:bodyPr anchorCtr="0" anchor="b" bIns="89625" lIns="89625" spcFirstLastPara="1" rIns="44800" wrap="square" tIns="44800">
                    <a:noAutofit/>
                  </a:bodyPr>
                  <a:lstStyle/>
                  <a:p>
                    <a:pPr indent="0" lvl="0" marL="0" marR="0" rtl="0" algn="ctr">
                      <a:spcBef>
                        <a:spcPts val="0"/>
                      </a:spcBef>
                      <a:spcAft>
                        <a:spcPts val="0"/>
                      </a:spcAft>
                      <a:buNone/>
                    </a:pPr>
                    <a:r>
                      <a:t/>
                    </a:r>
                    <a:endParaRPr sz="800">
                      <a:solidFill>
                        <a:srgbClr val="68217A"/>
                      </a:solidFill>
                      <a:latin typeface="Calibri"/>
                      <a:ea typeface="Calibri"/>
                      <a:cs typeface="Calibri"/>
                      <a:sym typeface="Calibri"/>
                    </a:endParaRPr>
                  </a:p>
                </p:txBody>
              </p:sp>
              <p:sp>
                <p:nvSpPr>
                  <p:cNvPr id="419" name="Google Shape;419;p26"/>
                  <p:cNvSpPr/>
                  <p:nvPr/>
                </p:nvSpPr>
                <p:spPr>
                  <a:xfrm>
                    <a:off x="3172854" y="2198842"/>
                    <a:ext cx="307998" cy="808750"/>
                  </a:xfrm>
                  <a:prstGeom prst="rect">
                    <a:avLst/>
                  </a:prstGeom>
                  <a:solidFill>
                    <a:srgbClr val="003963"/>
                  </a:solidFill>
                  <a:ln>
                    <a:noFill/>
                  </a:ln>
                </p:spPr>
                <p:txBody>
                  <a:bodyPr anchorCtr="0" anchor="t" bIns="146300" lIns="182875" spcFirstLastPara="1" rIns="182875" wrap="square" tIns="1463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pic>
                <p:nvPicPr>
                  <p:cNvPr id="420" name="Google Shape;420;p26"/>
                  <p:cNvPicPr preferRelativeResize="0"/>
                  <p:nvPr/>
                </p:nvPicPr>
                <p:blipFill rotWithShape="1">
                  <a:blip r:embed="rId13">
                    <a:alphaModFix/>
                  </a:blip>
                  <a:srcRect b="0" l="0" r="0" t="0"/>
                  <a:stretch/>
                </p:blipFill>
                <p:spPr>
                  <a:xfrm>
                    <a:off x="3229523" y="2739186"/>
                    <a:ext cx="195334" cy="108208"/>
                  </a:xfrm>
                  <a:prstGeom prst="rect">
                    <a:avLst/>
                  </a:prstGeom>
                  <a:noFill/>
                  <a:ln>
                    <a:noFill/>
                  </a:ln>
                </p:spPr>
              </p:pic>
            </p:grpSp>
          </p:grpSp>
        </p:grpSp>
        <p:pic>
          <p:nvPicPr>
            <p:cNvPr id="421" name="Google Shape;421;p26"/>
            <p:cNvPicPr preferRelativeResize="0"/>
            <p:nvPr/>
          </p:nvPicPr>
          <p:blipFill rotWithShape="1">
            <a:blip r:embed="rId14">
              <a:alphaModFix/>
            </a:blip>
            <a:srcRect b="0" l="0" r="0" t="0"/>
            <a:stretch/>
          </p:blipFill>
          <p:spPr>
            <a:xfrm>
              <a:off x="7626151" y="2638675"/>
              <a:ext cx="2647950" cy="17335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500"/>
                                        <p:tgtEl>
                                          <p:spTgt spid="3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500"/>
                                        <p:tgtEl>
                                          <p:spTgt spid="3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500"/>
                                        <p:tgtEl>
                                          <p:spTgt spid="3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500"/>
                                        <p:tgtEl>
                                          <p:spTgt spid="3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500"/>
                                        <p:tgtEl>
                                          <p:spTgt spid="4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6" name="Shape 426"/>
        <p:cNvGrpSpPr/>
        <p:nvPr/>
      </p:nvGrpSpPr>
      <p:grpSpPr>
        <a:xfrm>
          <a:off x="0" y="0"/>
          <a:ext cx="0" cy="0"/>
          <a:chOff x="0" y="0"/>
          <a:chExt cx="0" cy="0"/>
        </a:xfrm>
      </p:grpSpPr>
      <p:sp>
        <p:nvSpPr>
          <p:cNvPr id="427" name="Google Shape;427;p27"/>
          <p:cNvSpPr txBox="1"/>
          <p:nvPr>
            <p:ph type="title"/>
          </p:nvPr>
        </p:nvSpPr>
        <p:spPr>
          <a:xfrm>
            <a:off x="1097280" y="286604"/>
            <a:ext cx="10058400" cy="127269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4400"/>
              <a:buFont typeface="Quattrocento Sans"/>
              <a:buNone/>
            </a:pPr>
            <a:r>
              <a:rPr lang="en-IN" sz="4400">
                <a:solidFill>
                  <a:schemeClr val="dk2"/>
                </a:solidFill>
                <a:latin typeface="Quattrocento Sans"/>
                <a:ea typeface="Quattrocento Sans"/>
                <a:cs typeface="Quattrocento Sans"/>
                <a:sym typeface="Quattrocento Sans"/>
              </a:rPr>
              <a:t>Installation of Power BI ?</a:t>
            </a:r>
            <a:endParaRPr sz="4400">
              <a:solidFill>
                <a:schemeClr val="dk2"/>
              </a:solidFill>
              <a:latin typeface="Quattrocento Sans"/>
              <a:ea typeface="Quattrocento Sans"/>
              <a:cs typeface="Quattrocento Sans"/>
              <a:sym typeface="Quattrocento Sans"/>
            </a:endParaRPr>
          </a:p>
        </p:txBody>
      </p:sp>
      <p:sp>
        <p:nvSpPr>
          <p:cNvPr id="428" name="Google Shape;428;p2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p>
            <a:pPr indent="-114300" lvl="0" marL="91440" rtl="0" algn="l">
              <a:lnSpc>
                <a:spcPct val="90000"/>
              </a:lnSpc>
              <a:spcBef>
                <a:spcPts val="0"/>
              </a:spcBef>
              <a:spcAft>
                <a:spcPts val="0"/>
              </a:spcAft>
              <a:buSzPts val="1800"/>
              <a:buChar char=" "/>
            </a:pPr>
            <a:r>
              <a:rPr lang="en-IN" sz="1800">
                <a:latin typeface="Quattrocento Sans"/>
                <a:ea typeface="Quattrocento Sans"/>
                <a:cs typeface="Quattrocento Sans"/>
                <a:sym typeface="Quattrocento Sans"/>
              </a:rPr>
              <a:t>After you have logged in with your credential's on your Power BI account you may download the most recent version of </a:t>
            </a:r>
            <a:r>
              <a:rPr b="1" lang="en-IN" sz="1800">
                <a:latin typeface="Quattrocento Sans"/>
                <a:ea typeface="Quattrocento Sans"/>
                <a:cs typeface="Quattrocento Sans"/>
                <a:sym typeface="Quattrocento Sans"/>
              </a:rPr>
              <a:t>Power BI Desktop</a:t>
            </a:r>
            <a:r>
              <a:rPr lang="en-IN" sz="1800">
                <a:latin typeface="Quattrocento Sans"/>
                <a:ea typeface="Quattrocento Sans"/>
                <a:cs typeface="Quattrocento Sans"/>
                <a:sym typeface="Quattrocento Sans"/>
              </a:rPr>
              <a:t>, you can select the download icon from the upper right corner of the Power BI service, and select </a:t>
            </a:r>
            <a:r>
              <a:rPr b="1" lang="en-IN" sz="1800">
                <a:latin typeface="Quattrocento Sans"/>
                <a:ea typeface="Quattrocento Sans"/>
                <a:cs typeface="Quattrocento Sans"/>
                <a:sym typeface="Quattrocento Sans"/>
              </a:rPr>
              <a:t>Power BI Desktop</a:t>
            </a:r>
            <a:r>
              <a:rPr lang="en-IN" sz="1800">
                <a:latin typeface="Quattrocento Sans"/>
                <a:ea typeface="Quattrocento Sans"/>
                <a:cs typeface="Quattrocento Sans"/>
                <a:sym typeface="Quattrocento Sans"/>
              </a:rPr>
              <a:t>.</a:t>
            </a:r>
            <a:endParaRPr/>
          </a:p>
          <a:p>
            <a:pPr indent="0" lvl="0" marL="91440" rtl="0" algn="l">
              <a:lnSpc>
                <a:spcPct val="90000"/>
              </a:lnSpc>
              <a:spcBef>
                <a:spcPts val="1400"/>
              </a:spcBef>
              <a:spcAft>
                <a:spcPts val="0"/>
              </a:spcAft>
              <a:buSzPts val="1800"/>
              <a:buNone/>
            </a:pPr>
            <a:r>
              <a:t/>
            </a:r>
            <a:endParaRPr sz="1800">
              <a:latin typeface="Quattrocento Sans"/>
              <a:ea typeface="Quattrocento Sans"/>
              <a:cs typeface="Quattrocento Sans"/>
              <a:sym typeface="Quattrocento Sans"/>
            </a:endParaRPr>
          </a:p>
        </p:txBody>
      </p:sp>
      <p:sp>
        <p:nvSpPr>
          <p:cNvPr id="429" name="Google Shape;429;p27"/>
          <p:cNvSpPr txBox="1"/>
          <p:nvPr>
            <p:ph idx="4294967295" type="body"/>
          </p:nvPr>
        </p:nvSpPr>
        <p:spPr>
          <a:xfrm>
            <a:off x="7254875" y="2951163"/>
            <a:ext cx="4937125" cy="2917825"/>
          </a:xfrm>
          <a:prstGeom prst="rect">
            <a:avLst/>
          </a:prstGeom>
          <a:noFill/>
          <a:ln>
            <a:noFill/>
          </a:ln>
        </p:spPr>
        <p:txBody>
          <a:bodyPr anchorCtr="0" anchor="t" bIns="45700" lIns="0" spcFirstLastPara="1" rIns="0" wrap="square" tIns="45700">
            <a:noAutofit/>
          </a:bodyPr>
          <a:lstStyle/>
          <a:p>
            <a:pPr indent="-114300" lvl="0" marL="91440" rtl="0" algn="l">
              <a:lnSpc>
                <a:spcPct val="90000"/>
              </a:lnSpc>
              <a:spcBef>
                <a:spcPts val="0"/>
              </a:spcBef>
              <a:spcAft>
                <a:spcPts val="0"/>
              </a:spcAft>
              <a:buSzPts val="1800"/>
              <a:buChar char=" "/>
            </a:pPr>
            <a:r>
              <a:rPr lang="en-IN" sz="1800">
                <a:latin typeface="Quattrocento Sans"/>
                <a:ea typeface="Quattrocento Sans"/>
                <a:cs typeface="Quattrocento Sans"/>
                <a:sym typeface="Quattrocento Sans"/>
              </a:rPr>
              <a:t>Or Directly download Desktop</a:t>
            </a:r>
            <a:endParaRPr/>
          </a:p>
          <a:p>
            <a:pPr indent="0" lvl="0" marL="0" rtl="0" algn="l">
              <a:lnSpc>
                <a:spcPct val="90000"/>
              </a:lnSpc>
              <a:spcBef>
                <a:spcPts val="1400"/>
              </a:spcBef>
              <a:spcAft>
                <a:spcPts val="0"/>
              </a:spcAft>
              <a:buSzPts val="1800"/>
              <a:buNone/>
            </a:pPr>
            <a:r>
              <a:rPr lang="en-IN" sz="1800">
                <a:latin typeface="Quattrocento Sans"/>
                <a:ea typeface="Quattrocento Sans"/>
                <a:cs typeface="Quattrocento Sans"/>
                <a:sym typeface="Quattrocento Sans"/>
              </a:rPr>
              <a:t> Power BI </a:t>
            </a:r>
            <a:r>
              <a:rPr lang="en-IN" sz="1800" u="sng">
                <a:latin typeface="Quattrocento Sans"/>
                <a:ea typeface="Quattrocento Sans"/>
                <a:cs typeface="Quattrocento Sans"/>
                <a:sym typeface="Quattrocento Sans"/>
              </a:rPr>
              <a:t>(</a:t>
            </a:r>
            <a:r>
              <a:rPr lang="en-IN" sz="1800" u="sng">
                <a:solidFill>
                  <a:schemeClr val="hlink"/>
                </a:solidFill>
                <a:latin typeface="Quattrocento Sans"/>
                <a:ea typeface="Quattrocento Sans"/>
                <a:cs typeface="Quattrocento Sans"/>
                <a:sym typeface="Quattrocento Sans"/>
                <a:hlinkClick r:id="rId3"/>
              </a:rPr>
              <a:t> 32- or 64-bit versions)</a:t>
            </a:r>
            <a:r>
              <a:rPr lang="en-IN" sz="1800">
                <a:latin typeface="Quattrocento Sans"/>
                <a:ea typeface="Quattrocento Sans"/>
                <a:cs typeface="Quattrocento Sans"/>
                <a:sym typeface="Quattrocento Sans"/>
              </a:rPr>
              <a:t>.</a:t>
            </a:r>
            <a:endParaRPr sz="1800">
              <a:latin typeface="Quattrocento Sans"/>
              <a:ea typeface="Quattrocento Sans"/>
              <a:cs typeface="Quattrocento Sans"/>
              <a:sym typeface="Quattrocento Sans"/>
            </a:endParaRPr>
          </a:p>
          <a:p>
            <a:pPr indent="-114300" lvl="0" marL="91440" rtl="0" algn="l">
              <a:lnSpc>
                <a:spcPct val="90000"/>
              </a:lnSpc>
              <a:spcBef>
                <a:spcPts val="1400"/>
              </a:spcBef>
              <a:spcAft>
                <a:spcPts val="0"/>
              </a:spcAft>
              <a:buSzPts val="1800"/>
              <a:buChar char=" "/>
            </a:pPr>
            <a:r>
              <a:rPr lang="en-IN" sz="1800">
                <a:latin typeface="Quattrocento Sans"/>
                <a:ea typeface="Quattrocento Sans"/>
                <a:cs typeface="Quattrocento Sans"/>
                <a:sym typeface="Quattrocento Sans"/>
              </a:rPr>
              <a:t>From :</a:t>
            </a:r>
            <a:endParaRPr/>
          </a:p>
          <a:p>
            <a:pPr indent="-127000" lvl="0" marL="91440" rtl="0" algn="ctr">
              <a:lnSpc>
                <a:spcPct val="90000"/>
              </a:lnSpc>
              <a:spcBef>
                <a:spcPts val="1400"/>
              </a:spcBef>
              <a:spcAft>
                <a:spcPts val="0"/>
              </a:spcAft>
              <a:buSzPts val="2000"/>
              <a:buFont typeface="Arial"/>
              <a:buChar char="•"/>
            </a:pPr>
            <a:r>
              <a:rPr b="1" lang="en-IN" u="sng">
                <a:solidFill>
                  <a:schemeClr val="hlink"/>
                </a:solidFill>
                <a:latin typeface="Quattrocento Sans"/>
                <a:ea typeface="Quattrocento Sans"/>
                <a:cs typeface="Quattrocento Sans"/>
                <a:sym typeface="Quattrocento Sans"/>
                <a:hlinkClick r:id="rId4"/>
              </a:rPr>
              <a:t>https://powerbi.microsoft.com/en-us/desktop/</a:t>
            </a:r>
            <a:endParaRPr b="1">
              <a:solidFill>
                <a:schemeClr val="dk2"/>
              </a:solidFill>
              <a:latin typeface="Quattrocento Sans"/>
              <a:ea typeface="Quattrocento Sans"/>
              <a:cs typeface="Quattrocento Sans"/>
              <a:sym typeface="Quattrocento Sans"/>
            </a:endParaRPr>
          </a:p>
          <a:p>
            <a:pPr indent="0" lvl="0" marL="91440" rtl="0" algn="l">
              <a:lnSpc>
                <a:spcPct val="90000"/>
              </a:lnSpc>
              <a:spcBef>
                <a:spcPts val="1400"/>
              </a:spcBef>
              <a:spcAft>
                <a:spcPts val="0"/>
              </a:spcAft>
              <a:buSzPts val="2000"/>
              <a:buFont typeface="Arial"/>
              <a:buNone/>
            </a:pPr>
            <a:r>
              <a:t/>
            </a:r>
            <a:endParaRPr/>
          </a:p>
        </p:txBody>
      </p:sp>
      <p:pic>
        <p:nvPicPr>
          <p:cNvPr id="430" name="Google Shape;430;p27"/>
          <p:cNvPicPr preferRelativeResize="0"/>
          <p:nvPr/>
        </p:nvPicPr>
        <p:blipFill rotWithShape="1">
          <a:blip r:embed="rId5">
            <a:alphaModFix/>
          </a:blip>
          <a:srcRect b="0" l="0" r="0" t="0"/>
          <a:stretch/>
        </p:blipFill>
        <p:spPr>
          <a:xfrm>
            <a:off x="1280795" y="2791325"/>
            <a:ext cx="4937760" cy="27913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500"/>
                                        <p:tgtEl>
                                          <p:spTgt spid="4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5" name="Shape 435"/>
        <p:cNvGrpSpPr/>
        <p:nvPr/>
      </p:nvGrpSpPr>
      <p:grpSpPr>
        <a:xfrm>
          <a:off x="0" y="0"/>
          <a:ext cx="0" cy="0"/>
          <a:chOff x="0" y="0"/>
          <a:chExt cx="0" cy="0"/>
        </a:xfrm>
      </p:grpSpPr>
      <p:pic>
        <p:nvPicPr>
          <p:cNvPr id="436" name="Google Shape;436;p28"/>
          <p:cNvPicPr preferRelativeResize="0"/>
          <p:nvPr/>
        </p:nvPicPr>
        <p:blipFill rotWithShape="1">
          <a:blip r:embed="rId3">
            <a:alphaModFix/>
          </a:blip>
          <a:srcRect b="0" l="0" r="0" t="0"/>
          <a:stretch/>
        </p:blipFill>
        <p:spPr>
          <a:xfrm>
            <a:off x="0" y="0"/>
            <a:ext cx="8702842" cy="6142121"/>
          </a:xfrm>
          <a:prstGeom prst="rect">
            <a:avLst/>
          </a:prstGeom>
          <a:noFill/>
          <a:ln>
            <a:noFill/>
          </a:ln>
        </p:spPr>
      </p:pic>
      <p:sp>
        <p:nvSpPr>
          <p:cNvPr id="437" name="Google Shape;437;p28"/>
          <p:cNvSpPr txBox="1"/>
          <p:nvPr/>
        </p:nvSpPr>
        <p:spPr>
          <a:xfrm>
            <a:off x="8382000" y="1926267"/>
            <a:ext cx="3745388" cy="1513840"/>
          </a:xfrm>
          <a:prstGeom prst="rect">
            <a:avLst/>
          </a:prstGeom>
          <a:solidFill>
            <a:schemeClr val="dk2"/>
          </a:solidFill>
          <a:ln cap="flat" cmpd="sng" w="15875">
            <a:solidFill>
              <a:srgbClr val="A02B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lt1"/>
                </a:solidFill>
                <a:latin typeface="Arial Rounded"/>
                <a:ea typeface="Arial Rounded"/>
                <a:cs typeface="Arial Rounded"/>
                <a:sym typeface="Arial Rounded"/>
              </a:rPr>
              <a:t>After the link is installed go forward with the setup </a:t>
            </a:r>
            <a:endParaRPr/>
          </a:p>
          <a:p>
            <a:pPr indent="0" lvl="0" marL="0" marR="0" rtl="0" algn="ctr">
              <a:spcBef>
                <a:spcPts val="0"/>
              </a:spcBef>
              <a:spcAft>
                <a:spcPts val="0"/>
              </a:spcAft>
              <a:buNone/>
            </a:pPr>
            <a:r>
              <a:t/>
            </a:r>
            <a:endParaRPr b="1" sz="2400">
              <a:solidFill>
                <a:schemeClr val="lt1"/>
              </a:solidFill>
              <a:latin typeface="Arial Rounded"/>
              <a:ea typeface="Arial Rounded"/>
              <a:cs typeface="Arial Rounded"/>
              <a:sym typeface="Arial Rounded"/>
            </a:endParaRPr>
          </a:p>
          <a:p>
            <a:pPr indent="0" lvl="0" marL="0" marR="0" rtl="0" algn="ctr">
              <a:spcBef>
                <a:spcPts val="0"/>
              </a:spcBef>
              <a:spcAft>
                <a:spcPts val="0"/>
              </a:spcAft>
              <a:buNone/>
            </a:pPr>
            <a:r>
              <a:t/>
            </a:r>
            <a:endParaRPr b="1" sz="2400">
              <a:solidFill>
                <a:schemeClr val="lt1"/>
              </a:solidFill>
              <a:latin typeface="Arial Rounded"/>
              <a:ea typeface="Arial Rounded"/>
              <a:cs typeface="Arial Rounded"/>
              <a:sym typeface="Arial Rounded"/>
            </a:endParaRPr>
          </a:p>
        </p:txBody>
      </p:sp>
      <p:cxnSp>
        <p:nvCxnSpPr>
          <p:cNvPr id="438" name="Google Shape;438;p28"/>
          <p:cNvCxnSpPr/>
          <p:nvPr/>
        </p:nvCxnSpPr>
        <p:spPr>
          <a:xfrm flipH="1">
            <a:off x="5767138" y="3896582"/>
            <a:ext cx="2614862" cy="958335"/>
          </a:xfrm>
          <a:prstGeom prst="straightConnector1">
            <a:avLst/>
          </a:prstGeom>
          <a:noFill/>
          <a:ln cap="flat" cmpd="sng" w="57150">
            <a:solidFill>
              <a:schemeClr val="accent1"/>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EF4F0"/>
            </a:gs>
            <a:gs pos="15000">
              <a:srgbClr val="FFA07C"/>
            </a:gs>
            <a:gs pos="83000">
              <a:srgbClr val="FFA07C"/>
            </a:gs>
            <a:gs pos="100000">
              <a:srgbClr val="FFBFA7"/>
            </a:gs>
          </a:gsLst>
          <a:lin ang="5400000" scaled="0"/>
        </a:gradFill>
      </p:bgPr>
    </p:bg>
    <p:spTree>
      <p:nvGrpSpPr>
        <p:cNvPr id="443" name="Shape 443"/>
        <p:cNvGrpSpPr/>
        <p:nvPr/>
      </p:nvGrpSpPr>
      <p:grpSpPr>
        <a:xfrm>
          <a:off x="0" y="0"/>
          <a:ext cx="0" cy="0"/>
          <a:chOff x="0" y="0"/>
          <a:chExt cx="0" cy="0"/>
        </a:xfrm>
      </p:grpSpPr>
      <p:sp>
        <p:nvSpPr>
          <p:cNvPr id="444" name="Google Shape;444;p29"/>
          <p:cNvSpPr txBox="1"/>
          <p:nvPr/>
        </p:nvSpPr>
        <p:spPr>
          <a:xfrm>
            <a:off x="898357" y="240632"/>
            <a:ext cx="10304780" cy="3962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000">
                <a:solidFill>
                  <a:schemeClr val="dk1"/>
                </a:solidFill>
                <a:latin typeface="Calibri"/>
                <a:ea typeface="Calibri"/>
                <a:cs typeface="Calibri"/>
                <a:sym typeface="Calibri"/>
              </a:rPr>
              <a:t>After the installation this window will be seen when we click on the Power bi Desktop icon</a:t>
            </a:r>
            <a:endParaRPr sz="2000">
              <a:solidFill>
                <a:schemeClr val="dk1"/>
              </a:solidFill>
              <a:latin typeface="Calibri"/>
              <a:ea typeface="Calibri"/>
              <a:cs typeface="Calibri"/>
              <a:sym typeface="Calibri"/>
            </a:endParaRPr>
          </a:p>
        </p:txBody>
      </p:sp>
      <p:pic>
        <p:nvPicPr>
          <p:cNvPr id="445" name="Google Shape;445;p29"/>
          <p:cNvPicPr preferRelativeResize="0"/>
          <p:nvPr/>
        </p:nvPicPr>
        <p:blipFill rotWithShape="1">
          <a:blip r:embed="rId3">
            <a:alphaModFix/>
          </a:blip>
          <a:srcRect b="0" l="0" r="0" t="0"/>
          <a:stretch/>
        </p:blipFill>
        <p:spPr>
          <a:xfrm>
            <a:off x="0" y="914400"/>
            <a:ext cx="12192000" cy="6172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gradFill>
          <a:gsLst>
            <a:gs pos="0">
              <a:srgbClr val="FEFBF1"/>
            </a:gs>
            <a:gs pos="10000">
              <a:srgbClr val="FFE28B"/>
            </a:gs>
            <a:gs pos="83000">
              <a:srgbClr val="FFE28B"/>
            </a:gs>
            <a:gs pos="100000">
              <a:srgbClr val="FEEBB2"/>
            </a:gs>
          </a:gsLst>
          <a:lin ang="5400000" scaled="0"/>
        </a:gradFill>
      </p:bgPr>
    </p:bg>
    <p:spTree>
      <p:nvGrpSpPr>
        <p:cNvPr id="450" name="Shape 450"/>
        <p:cNvGrpSpPr/>
        <p:nvPr/>
      </p:nvGrpSpPr>
      <p:grpSpPr>
        <a:xfrm>
          <a:off x="0" y="0"/>
          <a:ext cx="0" cy="0"/>
          <a:chOff x="0" y="0"/>
          <a:chExt cx="0" cy="0"/>
        </a:xfrm>
      </p:grpSpPr>
      <p:pic>
        <p:nvPicPr>
          <p:cNvPr id="451" name="Google Shape;451;p30"/>
          <p:cNvPicPr preferRelativeResize="0"/>
          <p:nvPr/>
        </p:nvPicPr>
        <p:blipFill rotWithShape="1">
          <a:blip r:embed="rId3">
            <a:alphaModFix/>
          </a:blip>
          <a:srcRect b="0" l="0" r="3672" t="0"/>
          <a:stretch/>
        </p:blipFill>
        <p:spPr>
          <a:xfrm>
            <a:off x="2832253" y="281498"/>
            <a:ext cx="9344507" cy="6295004"/>
          </a:xfrm>
          <a:prstGeom prst="rect">
            <a:avLst/>
          </a:prstGeom>
          <a:noFill/>
          <a:ln>
            <a:noFill/>
          </a:ln>
        </p:spPr>
      </p:pic>
      <p:grpSp>
        <p:nvGrpSpPr>
          <p:cNvPr id="452" name="Google Shape;452;p30"/>
          <p:cNvGrpSpPr/>
          <p:nvPr/>
        </p:nvGrpSpPr>
        <p:grpSpPr>
          <a:xfrm>
            <a:off x="-11149" y="0"/>
            <a:ext cx="2849058" cy="6858000"/>
            <a:chOff x="2" y="1"/>
            <a:chExt cx="2849058" cy="6858000"/>
          </a:xfrm>
        </p:grpSpPr>
        <p:sp>
          <p:nvSpPr>
            <p:cNvPr id="453" name="Google Shape;453;p30"/>
            <p:cNvSpPr/>
            <p:nvPr/>
          </p:nvSpPr>
          <p:spPr>
            <a:xfrm>
              <a:off x="2" y="1"/>
              <a:ext cx="2849058" cy="6858000"/>
            </a:xfrm>
            <a:prstGeom prst="rect">
              <a:avLst/>
            </a:prstGeom>
            <a:solidFill>
              <a:schemeClr val="dk1"/>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Calibri"/>
                <a:ea typeface="Calibri"/>
                <a:cs typeface="Calibri"/>
                <a:sym typeface="Calibri"/>
              </a:endParaRPr>
            </a:p>
          </p:txBody>
        </p:sp>
        <p:sp>
          <p:nvSpPr>
            <p:cNvPr id="454" name="Google Shape;454;p30"/>
            <p:cNvSpPr/>
            <p:nvPr/>
          </p:nvSpPr>
          <p:spPr>
            <a:xfrm>
              <a:off x="1413521" y="4951537"/>
              <a:ext cx="1119626" cy="1119626"/>
            </a:xfrm>
            <a:prstGeom prst="ellipse">
              <a:avLst/>
            </a:prstGeom>
            <a:solidFill>
              <a:srgbClr val="F2C812"/>
            </a:solidFill>
            <a:ln>
              <a:noFill/>
            </a:ln>
          </p:spPr>
          <p:txBody>
            <a:bodyPr anchorCtr="0" anchor="t" bIns="0" lIns="0" spcFirstLastPara="1" rIns="0" wrap="square" tIns="45700">
              <a:noAutofit/>
            </a:bodyPr>
            <a:lstStyle/>
            <a:p>
              <a:pPr indent="0" lvl="0" marL="0" marR="0" rtl="0" algn="ctr">
                <a:spcBef>
                  <a:spcPts val="0"/>
                </a:spcBef>
                <a:spcAft>
                  <a:spcPts val="0"/>
                </a:spcAft>
                <a:buNone/>
              </a:pPr>
              <a:r>
                <a:rPr b="1" lang="en-IN" sz="1400">
                  <a:solidFill>
                    <a:schemeClr val="dk1"/>
                  </a:solidFill>
                  <a:latin typeface="Calibri"/>
                  <a:ea typeface="Calibri"/>
                  <a:cs typeface="Calibri"/>
                  <a:sym typeface="Calibri"/>
                </a:rPr>
                <a:t>Share &amp;</a:t>
              </a:r>
              <a:endParaRPr/>
            </a:p>
            <a:p>
              <a:pPr indent="0" lvl="0" marL="0" marR="0" rtl="0" algn="ctr">
                <a:spcBef>
                  <a:spcPts val="0"/>
                </a:spcBef>
                <a:spcAft>
                  <a:spcPts val="0"/>
                </a:spcAft>
                <a:buNone/>
              </a:pPr>
              <a:r>
                <a:rPr b="1" lang="en-IN" sz="1400">
                  <a:solidFill>
                    <a:schemeClr val="dk1"/>
                  </a:solidFill>
                  <a:latin typeface="Calibri"/>
                  <a:ea typeface="Calibri"/>
                  <a:cs typeface="Calibri"/>
                  <a:sym typeface="Calibri"/>
                </a:rPr>
                <a:t>collaborate </a:t>
              </a:r>
              <a:endParaRPr b="1" sz="1400">
                <a:solidFill>
                  <a:schemeClr val="dk1"/>
                </a:solidFill>
                <a:latin typeface="Calibri"/>
                <a:ea typeface="Calibri"/>
                <a:cs typeface="Calibri"/>
                <a:sym typeface="Calibri"/>
              </a:endParaRPr>
            </a:p>
          </p:txBody>
        </p:sp>
        <p:grpSp>
          <p:nvGrpSpPr>
            <p:cNvPr id="455" name="Google Shape;455;p30"/>
            <p:cNvGrpSpPr/>
            <p:nvPr/>
          </p:nvGrpSpPr>
          <p:grpSpPr>
            <a:xfrm>
              <a:off x="676996" y="3930692"/>
              <a:ext cx="383905" cy="351536"/>
              <a:chOff x="4363684" y="5330386"/>
              <a:chExt cx="1409956" cy="1291077"/>
            </a:xfrm>
          </p:grpSpPr>
          <p:sp>
            <p:nvSpPr>
              <p:cNvPr id="456" name="Google Shape;456;p30"/>
              <p:cNvSpPr/>
              <p:nvPr/>
            </p:nvSpPr>
            <p:spPr>
              <a:xfrm>
                <a:off x="4363684" y="5330386"/>
                <a:ext cx="1409956" cy="1291077"/>
              </a:xfrm>
              <a:custGeom>
                <a:rect b="b" l="l" r="r" t="t"/>
                <a:pathLst>
                  <a:path extrusionOk="0" h="1291077" w="1409956">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rgbClr val="217346"/>
              </a:solidFill>
              <a:ln cap="flat" cmpd="sng" w="15875">
                <a:solidFill>
                  <a:srgbClr val="2173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57" name="Google Shape;457;p30"/>
              <p:cNvSpPr/>
              <p:nvPr/>
            </p:nvSpPr>
            <p:spPr>
              <a:xfrm>
                <a:off x="5058389" y="5528247"/>
                <a:ext cx="490885" cy="490020"/>
              </a:xfrm>
              <a:custGeom>
                <a:rect b="b" l="l" r="r" t="t"/>
                <a:pathLst>
                  <a:path extrusionOk="0" h="490020" w="490885">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solidFill>
                <a:srgbClr val="217346"/>
              </a:solidFill>
              <a:ln cap="flat" cmpd="sng" w="15875">
                <a:solidFill>
                  <a:srgbClr val="2173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458" name="Google Shape;458;p30"/>
            <p:cNvSpPr/>
            <p:nvPr/>
          </p:nvSpPr>
          <p:spPr>
            <a:xfrm>
              <a:off x="388608" y="3710471"/>
              <a:ext cx="1119626" cy="1119626"/>
            </a:xfrm>
            <a:prstGeom prst="ellipse">
              <a:avLst/>
            </a:prstGeom>
            <a:solidFill>
              <a:srgbClr val="F2C812"/>
            </a:solidFill>
            <a:ln>
              <a:noFill/>
            </a:ln>
          </p:spPr>
          <p:txBody>
            <a:bodyPr anchorCtr="0" anchor="t" bIns="0" lIns="0" spcFirstLastPara="1" rIns="0" wrap="square" tIns="45700">
              <a:noAutofit/>
            </a:bodyPr>
            <a:lstStyle/>
            <a:p>
              <a:pPr indent="0" lvl="0" marL="0" marR="0" rtl="0" algn="ctr">
                <a:spcBef>
                  <a:spcPts val="0"/>
                </a:spcBef>
                <a:spcAft>
                  <a:spcPts val="0"/>
                </a:spcAft>
                <a:buNone/>
              </a:pPr>
              <a:r>
                <a:rPr b="1" lang="en-IN" sz="1400">
                  <a:solidFill>
                    <a:schemeClr val="dk1"/>
                  </a:solidFill>
                  <a:latin typeface="Calibri"/>
                  <a:ea typeface="Calibri"/>
                  <a:cs typeface="Calibri"/>
                  <a:sym typeface="Calibri"/>
                </a:rPr>
                <a:t>Report</a:t>
              </a:r>
              <a:endParaRPr/>
            </a:p>
          </p:txBody>
        </p:sp>
        <p:sp>
          <p:nvSpPr>
            <p:cNvPr id="459" name="Google Shape;459;p30"/>
            <p:cNvSpPr/>
            <p:nvPr/>
          </p:nvSpPr>
          <p:spPr>
            <a:xfrm>
              <a:off x="388608" y="1252295"/>
              <a:ext cx="1119626" cy="1119626"/>
            </a:xfrm>
            <a:prstGeom prst="ellipse">
              <a:avLst/>
            </a:prstGeom>
            <a:solidFill>
              <a:srgbClr val="F2C812"/>
            </a:solidFill>
            <a:ln>
              <a:noFill/>
            </a:ln>
          </p:spPr>
          <p:txBody>
            <a:bodyPr anchorCtr="0" anchor="t" bIns="0" lIns="0" spcFirstLastPara="1" rIns="0" wrap="square" tIns="45700">
              <a:noAutofit/>
            </a:bodyPr>
            <a:lstStyle/>
            <a:p>
              <a:pPr indent="0" lvl="0" marL="0" marR="0" rtl="0" algn="ctr">
                <a:spcBef>
                  <a:spcPts val="0"/>
                </a:spcBef>
                <a:spcAft>
                  <a:spcPts val="0"/>
                </a:spcAft>
                <a:buNone/>
              </a:pPr>
              <a:r>
                <a:t/>
              </a:r>
              <a:endParaRPr b="1" sz="1600">
                <a:solidFill>
                  <a:srgbClr val="217346"/>
                </a:solidFill>
                <a:latin typeface="Calibri"/>
                <a:ea typeface="Calibri"/>
                <a:cs typeface="Calibri"/>
                <a:sym typeface="Calibri"/>
              </a:endParaRPr>
            </a:p>
          </p:txBody>
        </p:sp>
        <p:grpSp>
          <p:nvGrpSpPr>
            <p:cNvPr id="460" name="Google Shape;460;p30"/>
            <p:cNvGrpSpPr/>
            <p:nvPr/>
          </p:nvGrpSpPr>
          <p:grpSpPr>
            <a:xfrm>
              <a:off x="1221557" y="3473550"/>
              <a:ext cx="378841" cy="373587"/>
              <a:chOff x="1253227" y="3244048"/>
              <a:chExt cx="378841" cy="373587"/>
            </a:xfrm>
          </p:grpSpPr>
          <p:sp>
            <p:nvSpPr>
              <p:cNvPr id="461" name="Google Shape;461;p30"/>
              <p:cNvSpPr/>
              <p:nvPr/>
            </p:nvSpPr>
            <p:spPr>
              <a:xfrm rot="-7963485">
                <a:off x="1461362" y="328936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462" name="Google Shape;462;p30"/>
              <p:cNvSpPr/>
              <p:nvPr/>
            </p:nvSpPr>
            <p:spPr>
              <a:xfrm rot="-7963485">
                <a:off x="1357669" y="338258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463" name="Google Shape;463;p30"/>
              <p:cNvSpPr/>
              <p:nvPr/>
            </p:nvSpPr>
            <p:spPr>
              <a:xfrm rot="-7963485">
                <a:off x="1260548" y="3480882"/>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464" name="Google Shape;464;p30"/>
            <p:cNvGrpSpPr/>
            <p:nvPr/>
          </p:nvGrpSpPr>
          <p:grpSpPr>
            <a:xfrm rot="-5659397">
              <a:off x="1291283" y="2195064"/>
              <a:ext cx="378841" cy="373587"/>
              <a:chOff x="1253227" y="3244048"/>
              <a:chExt cx="378841" cy="373587"/>
            </a:xfrm>
          </p:grpSpPr>
          <p:sp>
            <p:nvSpPr>
              <p:cNvPr id="465" name="Google Shape;465;p30"/>
              <p:cNvSpPr/>
              <p:nvPr/>
            </p:nvSpPr>
            <p:spPr>
              <a:xfrm rot="-7963485">
                <a:off x="1461362" y="328936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466" name="Google Shape;466;p30"/>
              <p:cNvSpPr/>
              <p:nvPr/>
            </p:nvSpPr>
            <p:spPr>
              <a:xfrm rot="-7963485">
                <a:off x="1357669" y="338258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467" name="Google Shape;467;p30"/>
              <p:cNvSpPr/>
              <p:nvPr/>
            </p:nvSpPr>
            <p:spPr>
              <a:xfrm rot="-7963485">
                <a:off x="1260548" y="3480882"/>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468" name="Google Shape;468;p30"/>
            <p:cNvGrpSpPr/>
            <p:nvPr/>
          </p:nvGrpSpPr>
          <p:grpSpPr>
            <a:xfrm rot="-5556022">
              <a:off x="1273927" y="4708237"/>
              <a:ext cx="378841" cy="373587"/>
              <a:chOff x="1253227" y="3244048"/>
              <a:chExt cx="378841" cy="373587"/>
            </a:xfrm>
          </p:grpSpPr>
          <p:sp>
            <p:nvSpPr>
              <p:cNvPr id="469" name="Google Shape;469;p30"/>
              <p:cNvSpPr/>
              <p:nvPr/>
            </p:nvSpPr>
            <p:spPr>
              <a:xfrm rot="-7963485">
                <a:off x="1461362" y="328936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470" name="Google Shape;470;p30"/>
              <p:cNvSpPr/>
              <p:nvPr/>
            </p:nvSpPr>
            <p:spPr>
              <a:xfrm rot="-7963485">
                <a:off x="1357669" y="338258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471" name="Google Shape;471;p30"/>
              <p:cNvSpPr/>
              <p:nvPr/>
            </p:nvSpPr>
            <p:spPr>
              <a:xfrm rot="-7963485">
                <a:off x="1260548" y="3480882"/>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sp>
          <p:nvSpPr>
            <p:cNvPr id="472" name="Google Shape;472;p30"/>
            <p:cNvSpPr/>
            <p:nvPr/>
          </p:nvSpPr>
          <p:spPr>
            <a:xfrm>
              <a:off x="1413521" y="2481383"/>
              <a:ext cx="1119626" cy="1119626"/>
            </a:xfrm>
            <a:prstGeom prst="ellipse">
              <a:avLst/>
            </a:prstGeom>
            <a:solidFill>
              <a:srgbClr val="F2C812"/>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1400">
                <a:solidFill>
                  <a:srgbClr val="217346"/>
                </a:solidFill>
                <a:latin typeface="Calibri"/>
                <a:ea typeface="Calibri"/>
                <a:cs typeface="Calibri"/>
                <a:sym typeface="Calibri"/>
              </a:endParaRPr>
            </a:p>
          </p:txBody>
        </p:sp>
        <p:sp>
          <p:nvSpPr>
            <p:cNvPr id="473" name="Google Shape;473;p30"/>
            <p:cNvSpPr/>
            <p:nvPr/>
          </p:nvSpPr>
          <p:spPr>
            <a:xfrm>
              <a:off x="1742065" y="3002355"/>
              <a:ext cx="383905" cy="351537"/>
            </a:xfrm>
            <a:custGeom>
              <a:rect b="b" l="l" r="r" t="t"/>
              <a:pathLst>
                <a:path extrusionOk="0" h="1291077" w="1409956">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dk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474" name="Google Shape;474;p30"/>
            <p:cNvSpPr/>
            <p:nvPr/>
          </p:nvSpPr>
          <p:spPr>
            <a:xfrm>
              <a:off x="1600398" y="2677430"/>
              <a:ext cx="767081" cy="294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1400">
                  <a:solidFill>
                    <a:schemeClr val="dk1"/>
                  </a:solidFill>
                  <a:latin typeface="Calibri"/>
                  <a:ea typeface="Calibri"/>
                  <a:cs typeface="Calibri"/>
                  <a:sym typeface="Calibri"/>
                </a:rPr>
                <a:t>Explore</a:t>
              </a:r>
              <a:endParaRPr sz="1600">
                <a:solidFill>
                  <a:schemeClr val="dk1"/>
                </a:solidFill>
                <a:latin typeface="Calibri"/>
                <a:ea typeface="Calibri"/>
                <a:cs typeface="Calibri"/>
                <a:sym typeface="Calibri"/>
              </a:endParaRPr>
            </a:p>
          </p:txBody>
        </p:sp>
        <p:sp>
          <p:nvSpPr>
            <p:cNvPr id="475" name="Google Shape;475;p30"/>
            <p:cNvSpPr/>
            <p:nvPr/>
          </p:nvSpPr>
          <p:spPr>
            <a:xfrm>
              <a:off x="509174" y="1475232"/>
              <a:ext cx="805181" cy="2946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chemeClr val="dk1"/>
                  </a:solidFill>
                  <a:latin typeface="Calibri"/>
                  <a:ea typeface="Calibri"/>
                  <a:cs typeface="Calibri"/>
                  <a:sym typeface="Calibri"/>
                </a:rPr>
                <a:t>Prepare</a:t>
              </a:r>
              <a:endParaRPr sz="1400">
                <a:solidFill>
                  <a:schemeClr val="dk1"/>
                </a:solidFill>
                <a:latin typeface="Calibri"/>
                <a:ea typeface="Calibri"/>
                <a:cs typeface="Calibri"/>
                <a:sym typeface="Calibri"/>
              </a:endParaRPr>
            </a:p>
          </p:txBody>
        </p:sp>
        <p:sp>
          <p:nvSpPr>
            <p:cNvPr id="476" name="Google Shape;476;p30"/>
            <p:cNvSpPr/>
            <p:nvPr/>
          </p:nvSpPr>
          <p:spPr>
            <a:xfrm>
              <a:off x="1836174" y="5643069"/>
              <a:ext cx="274320" cy="284173"/>
            </a:xfrm>
            <a:custGeom>
              <a:rect b="b" l="l" r="r" t="t"/>
              <a:pathLst>
                <a:path extrusionOk="0" h="693" w="669">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dk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77" name="Google Shape;477;p30"/>
            <p:cNvSpPr/>
            <p:nvPr/>
          </p:nvSpPr>
          <p:spPr>
            <a:xfrm>
              <a:off x="722320" y="1783009"/>
              <a:ext cx="452202" cy="366660"/>
            </a:xfrm>
            <a:custGeom>
              <a:rect b="b" l="l" r="r" t="t"/>
              <a:pathLst>
                <a:path extrusionOk="0" h="897" w="110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dk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50">
                <a:solidFill>
                  <a:srgbClr val="217346"/>
                </a:solidFill>
                <a:latin typeface="Calibri"/>
                <a:ea typeface="Calibri"/>
                <a:cs typeface="Calibri"/>
                <a:sym typeface="Calibri"/>
              </a:endParaRPr>
            </a:p>
          </p:txBody>
        </p:sp>
        <p:sp>
          <p:nvSpPr>
            <p:cNvPr id="478" name="Google Shape;478;p30"/>
            <p:cNvSpPr/>
            <p:nvPr/>
          </p:nvSpPr>
          <p:spPr>
            <a:xfrm>
              <a:off x="776985" y="4213905"/>
              <a:ext cx="342871" cy="335728"/>
            </a:xfrm>
            <a:custGeom>
              <a:rect b="b" l="l" r="r" t="t"/>
              <a:pathLst>
                <a:path extrusionOk="0" h="4791777" w="4893730">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dk1"/>
            </a:solidFill>
            <a:ln>
              <a:noFill/>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479" name="Google Shape;479;p30"/>
            <p:cNvSpPr/>
            <p:nvPr/>
          </p:nvSpPr>
          <p:spPr>
            <a:xfrm rot="2745734">
              <a:off x="886688" y="2210975"/>
              <a:ext cx="1598323" cy="1625795"/>
            </a:xfrm>
            <a:prstGeom prst="rect">
              <a:avLst/>
            </a:prstGeom>
            <a:solidFill>
              <a:schemeClr val="dk1">
                <a:alpha val="80000"/>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480" name="Google Shape;480;p30"/>
            <p:cNvSpPr/>
            <p:nvPr/>
          </p:nvSpPr>
          <p:spPr>
            <a:xfrm rot="2745734">
              <a:off x="292433" y="3819160"/>
              <a:ext cx="1610349" cy="1235003"/>
            </a:xfrm>
            <a:prstGeom prst="rect">
              <a:avLst/>
            </a:prstGeom>
            <a:solidFill>
              <a:schemeClr val="dk1">
                <a:alpha val="80000"/>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481" name="Google Shape;481;p30"/>
            <p:cNvSpPr/>
            <p:nvPr/>
          </p:nvSpPr>
          <p:spPr>
            <a:xfrm rot="2745734">
              <a:off x="1315610" y="4915701"/>
              <a:ext cx="1263370" cy="1255989"/>
            </a:xfrm>
            <a:prstGeom prst="rect">
              <a:avLst/>
            </a:prstGeom>
            <a:solidFill>
              <a:schemeClr val="dk1">
                <a:alpha val="80000"/>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2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31"/>
          <p:cNvSpPr txBox="1"/>
          <p:nvPr>
            <p:ph type="title"/>
          </p:nvPr>
        </p:nvSpPr>
        <p:spPr>
          <a:xfrm>
            <a:off x="333052" y="-69689"/>
            <a:ext cx="3200400" cy="2286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0000"/>
              </a:buClr>
              <a:buSzPts val="3200"/>
              <a:buFont typeface="Quattrocento Sans"/>
              <a:buNone/>
            </a:pPr>
            <a:r>
              <a:rPr lang="en-IN" sz="3200">
                <a:solidFill>
                  <a:srgbClr val="000000"/>
                </a:solidFill>
                <a:latin typeface="Quattrocento Sans"/>
                <a:ea typeface="Quattrocento Sans"/>
                <a:cs typeface="Quattrocento Sans"/>
                <a:sym typeface="Quattrocento Sans"/>
              </a:rPr>
              <a:t>The </a:t>
            </a:r>
            <a:r>
              <a:rPr b="1" lang="en-IN" sz="3200">
                <a:solidFill>
                  <a:srgbClr val="000000"/>
                </a:solidFill>
                <a:latin typeface="Quattrocento Sans"/>
                <a:ea typeface="Quattrocento Sans"/>
                <a:cs typeface="Quattrocento Sans"/>
                <a:sym typeface="Quattrocento Sans"/>
              </a:rPr>
              <a:t>Report</a:t>
            </a:r>
            <a:r>
              <a:rPr lang="en-IN" sz="3200">
                <a:solidFill>
                  <a:srgbClr val="000000"/>
                </a:solidFill>
                <a:latin typeface="Quattrocento Sans"/>
                <a:ea typeface="Quattrocento Sans"/>
                <a:cs typeface="Quattrocento Sans"/>
                <a:sym typeface="Quattrocento Sans"/>
              </a:rPr>
              <a:t> view has five main areas:</a:t>
            </a:r>
            <a:endParaRPr sz="3200"/>
          </a:p>
        </p:txBody>
      </p:sp>
      <p:sp>
        <p:nvSpPr>
          <p:cNvPr id="488" name="Google Shape;488;p31"/>
          <p:cNvSpPr txBox="1"/>
          <p:nvPr>
            <p:ph idx="2" type="body"/>
          </p:nvPr>
        </p:nvSpPr>
        <p:spPr>
          <a:xfrm>
            <a:off x="457200" y="2682102"/>
            <a:ext cx="3200400" cy="3623102"/>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22"/>
              <a:buNone/>
            </a:pPr>
            <a:r>
              <a:rPr b="1" lang="en-IN" sz="1522">
                <a:solidFill>
                  <a:srgbClr val="000000"/>
                </a:solidFill>
                <a:latin typeface="Quattrocento Sans"/>
                <a:ea typeface="Quattrocento Sans"/>
                <a:cs typeface="Quattrocento Sans"/>
                <a:sym typeface="Quattrocento Sans"/>
              </a:rPr>
              <a:t>1.</a:t>
            </a:r>
            <a:r>
              <a:rPr lang="en-IN" sz="1522">
                <a:solidFill>
                  <a:srgbClr val="000000"/>
                </a:solidFill>
                <a:latin typeface="Quattrocento Sans"/>
                <a:ea typeface="Quattrocento Sans"/>
                <a:cs typeface="Quattrocento Sans"/>
                <a:sym typeface="Quattrocento Sans"/>
              </a:rPr>
              <a:t> </a:t>
            </a:r>
            <a:r>
              <a:rPr b="1" lang="en-IN" sz="1522">
                <a:solidFill>
                  <a:srgbClr val="000000"/>
                </a:solidFill>
                <a:latin typeface="Quattrocento Sans"/>
                <a:ea typeface="Quattrocento Sans"/>
                <a:cs typeface="Quattrocento Sans"/>
                <a:sym typeface="Quattrocento Sans"/>
              </a:rPr>
              <a:t>Report View  </a:t>
            </a:r>
            <a:r>
              <a:rPr lang="en-IN" sz="1522">
                <a:solidFill>
                  <a:srgbClr val="000000"/>
                </a:solidFill>
                <a:latin typeface="Quattrocento Sans"/>
                <a:ea typeface="Quattrocento Sans"/>
                <a:cs typeface="Quattrocento Sans"/>
                <a:sym typeface="Quattrocento Sans"/>
              </a:rPr>
              <a:t>– Click to enter Data View or the page where you are making the report</a:t>
            </a:r>
            <a:endParaRPr/>
          </a:p>
          <a:p>
            <a:pPr indent="0" lvl="0" marL="0" rtl="0" algn="l">
              <a:lnSpc>
                <a:spcPct val="70000"/>
              </a:lnSpc>
              <a:spcBef>
                <a:spcPts val="1400"/>
              </a:spcBef>
              <a:spcAft>
                <a:spcPts val="0"/>
              </a:spcAft>
              <a:buSzPts val="1522"/>
              <a:buNone/>
            </a:pPr>
            <a:r>
              <a:rPr lang="en-IN" sz="1522">
                <a:solidFill>
                  <a:srgbClr val="000000"/>
                </a:solidFill>
                <a:latin typeface="Quattrocento Sans"/>
                <a:ea typeface="Quattrocento Sans"/>
                <a:cs typeface="Quattrocento Sans"/>
                <a:sym typeface="Quattrocento Sans"/>
              </a:rPr>
              <a:t>2. </a:t>
            </a:r>
            <a:r>
              <a:rPr b="1" lang="en-IN" sz="1522">
                <a:solidFill>
                  <a:srgbClr val="000000"/>
                </a:solidFill>
                <a:latin typeface="Quattrocento Sans"/>
                <a:ea typeface="Quattrocento Sans"/>
                <a:cs typeface="Quattrocento Sans"/>
                <a:sym typeface="Quattrocento Sans"/>
              </a:rPr>
              <a:t>Data grid </a:t>
            </a:r>
            <a:r>
              <a:rPr lang="en-IN" sz="1522">
                <a:solidFill>
                  <a:srgbClr val="000000"/>
                </a:solidFill>
                <a:latin typeface="Quattrocento Sans"/>
                <a:ea typeface="Quattrocento Sans"/>
                <a:cs typeface="Quattrocento Sans"/>
                <a:sym typeface="Quattrocento Sans"/>
              </a:rPr>
              <a:t>– where you find your table </a:t>
            </a:r>
            <a:endParaRPr/>
          </a:p>
          <a:p>
            <a:pPr indent="0" lvl="0" marL="0" rtl="0" algn="l">
              <a:lnSpc>
                <a:spcPct val="70000"/>
              </a:lnSpc>
              <a:spcBef>
                <a:spcPts val="1400"/>
              </a:spcBef>
              <a:spcAft>
                <a:spcPts val="0"/>
              </a:spcAft>
              <a:buSzPts val="1522"/>
              <a:buNone/>
            </a:pPr>
            <a:r>
              <a:rPr lang="en-IN" sz="1522">
                <a:solidFill>
                  <a:srgbClr val="000000"/>
                </a:solidFill>
                <a:latin typeface="Quattrocento Sans"/>
                <a:ea typeface="Quattrocento Sans"/>
                <a:cs typeface="Quattrocento Sans"/>
                <a:sym typeface="Quattrocento Sans"/>
              </a:rPr>
              <a:t>3.</a:t>
            </a:r>
            <a:r>
              <a:rPr b="1" lang="en-IN" sz="1522">
                <a:solidFill>
                  <a:srgbClr val="000000"/>
                </a:solidFill>
                <a:latin typeface="Quattrocento Sans"/>
                <a:ea typeface="Quattrocento Sans"/>
                <a:cs typeface="Quattrocento Sans"/>
                <a:sym typeface="Quattrocento Sans"/>
              </a:rPr>
              <a:t> Relationship view </a:t>
            </a:r>
            <a:r>
              <a:rPr lang="en-IN" sz="1522">
                <a:solidFill>
                  <a:srgbClr val="000000"/>
                </a:solidFill>
                <a:latin typeface="Quattrocento Sans"/>
                <a:ea typeface="Quattrocento Sans"/>
                <a:cs typeface="Quattrocento Sans"/>
                <a:sym typeface="Quattrocento Sans"/>
              </a:rPr>
              <a:t>– where you can find if any relationship exists in your dataset</a:t>
            </a:r>
            <a:endParaRPr/>
          </a:p>
          <a:p>
            <a:pPr indent="0" lvl="0" marL="0" rtl="0" algn="l">
              <a:lnSpc>
                <a:spcPct val="70000"/>
              </a:lnSpc>
              <a:spcBef>
                <a:spcPts val="1400"/>
              </a:spcBef>
              <a:spcAft>
                <a:spcPts val="0"/>
              </a:spcAft>
              <a:buSzPts val="1522"/>
              <a:buNone/>
            </a:pPr>
            <a:r>
              <a:rPr lang="en-IN" sz="1522">
                <a:solidFill>
                  <a:srgbClr val="000000"/>
                </a:solidFill>
                <a:latin typeface="Quattrocento Sans"/>
                <a:ea typeface="Quattrocento Sans"/>
                <a:cs typeface="Quattrocento Sans"/>
                <a:sym typeface="Quattrocento Sans"/>
              </a:rPr>
              <a:t>4. </a:t>
            </a:r>
            <a:r>
              <a:rPr b="1" lang="en-IN" sz="1522">
                <a:solidFill>
                  <a:srgbClr val="000000"/>
                </a:solidFill>
                <a:latin typeface="Quattrocento Sans"/>
                <a:ea typeface="Quattrocento Sans"/>
                <a:cs typeface="Quattrocento Sans"/>
                <a:sym typeface="Quattrocento Sans"/>
              </a:rPr>
              <a:t>Visualisation pane </a:t>
            </a:r>
            <a:r>
              <a:rPr lang="en-IN" sz="1522">
                <a:solidFill>
                  <a:srgbClr val="000000"/>
                </a:solidFill>
                <a:latin typeface="Quattrocento Sans"/>
                <a:ea typeface="Quattrocento Sans"/>
                <a:cs typeface="Quattrocento Sans"/>
                <a:sym typeface="Quattrocento Sans"/>
              </a:rPr>
              <a:t>– to add visuals to your report </a:t>
            </a:r>
            <a:endParaRPr/>
          </a:p>
          <a:p>
            <a:pPr indent="0" lvl="0" marL="0" rtl="0" algn="l">
              <a:lnSpc>
                <a:spcPct val="70000"/>
              </a:lnSpc>
              <a:spcBef>
                <a:spcPts val="1400"/>
              </a:spcBef>
              <a:spcAft>
                <a:spcPts val="0"/>
              </a:spcAft>
              <a:buSzPts val="1522"/>
              <a:buNone/>
            </a:pPr>
            <a:r>
              <a:rPr lang="en-IN" sz="1522">
                <a:solidFill>
                  <a:srgbClr val="000000"/>
                </a:solidFill>
                <a:latin typeface="Quattrocento Sans"/>
                <a:ea typeface="Quattrocento Sans"/>
                <a:cs typeface="Quattrocento Sans"/>
                <a:sym typeface="Quattrocento Sans"/>
              </a:rPr>
              <a:t>5.</a:t>
            </a:r>
            <a:r>
              <a:rPr b="1" lang="en-IN" sz="1522">
                <a:solidFill>
                  <a:srgbClr val="000000"/>
                </a:solidFill>
                <a:latin typeface="Quattrocento Sans"/>
                <a:ea typeface="Quattrocento Sans"/>
                <a:cs typeface="Quattrocento Sans"/>
                <a:sym typeface="Quattrocento Sans"/>
              </a:rPr>
              <a:t>Fields</a:t>
            </a:r>
            <a:r>
              <a:rPr lang="en-IN" sz="1522">
                <a:solidFill>
                  <a:srgbClr val="000000"/>
                </a:solidFill>
                <a:latin typeface="Quattrocento Sans"/>
                <a:ea typeface="Quattrocento Sans"/>
                <a:cs typeface="Quattrocento Sans"/>
                <a:sym typeface="Quattrocento Sans"/>
              </a:rPr>
              <a:t> – wherein you have all the tables you are working on</a:t>
            </a:r>
            <a:endParaRPr/>
          </a:p>
          <a:p>
            <a:pPr indent="0" lvl="0" marL="0" rtl="0" algn="l">
              <a:lnSpc>
                <a:spcPct val="70000"/>
              </a:lnSpc>
              <a:spcBef>
                <a:spcPts val="1400"/>
              </a:spcBef>
              <a:spcAft>
                <a:spcPts val="0"/>
              </a:spcAft>
              <a:buSzPts val="1522"/>
              <a:buNone/>
            </a:pPr>
            <a:r>
              <a:rPr lang="en-IN" sz="1522">
                <a:solidFill>
                  <a:srgbClr val="000000"/>
                </a:solidFill>
                <a:latin typeface="Quattrocento Sans"/>
                <a:ea typeface="Quattrocento Sans"/>
                <a:cs typeface="Quattrocento Sans"/>
                <a:sym typeface="Quattrocento Sans"/>
              </a:rPr>
              <a:t>6. the </a:t>
            </a:r>
            <a:r>
              <a:rPr b="1" lang="en-IN" sz="1522">
                <a:solidFill>
                  <a:srgbClr val="000000"/>
                </a:solidFill>
                <a:latin typeface="Quattrocento Sans"/>
                <a:ea typeface="Quattrocento Sans"/>
                <a:cs typeface="Quattrocento Sans"/>
                <a:sym typeface="Quattrocento Sans"/>
              </a:rPr>
              <a:t>Home</a:t>
            </a:r>
            <a:r>
              <a:rPr lang="en-IN" sz="1522">
                <a:solidFill>
                  <a:srgbClr val="000000"/>
                </a:solidFill>
                <a:latin typeface="Quattrocento Sans"/>
                <a:ea typeface="Quattrocento Sans"/>
                <a:cs typeface="Quattrocento Sans"/>
                <a:sym typeface="Quattrocento Sans"/>
              </a:rPr>
              <a:t> ribbon</a:t>
            </a:r>
            <a:endParaRPr sz="1522">
              <a:solidFill>
                <a:srgbClr val="000000"/>
              </a:solidFill>
              <a:latin typeface="Quattrocento Sans"/>
              <a:ea typeface="Quattrocento Sans"/>
              <a:cs typeface="Quattrocento Sans"/>
              <a:sym typeface="Quattrocento Sans"/>
            </a:endParaRPr>
          </a:p>
          <a:p>
            <a:pPr indent="0" lvl="0" marL="0" rtl="0" algn="l">
              <a:lnSpc>
                <a:spcPct val="70000"/>
              </a:lnSpc>
              <a:spcBef>
                <a:spcPts val="1400"/>
              </a:spcBef>
              <a:spcAft>
                <a:spcPts val="0"/>
              </a:spcAft>
              <a:buSzPts val="787"/>
              <a:buNone/>
            </a:pPr>
            <a:br>
              <a:rPr lang="en-IN" sz="787"/>
            </a:br>
            <a:endParaRPr sz="787"/>
          </a:p>
        </p:txBody>
      </p:sp>
      <p:pic>
        <p:nvPicPr>
          <p:cNvPr id="489" name="Google Shape;489;p31"/>
          <p:cNvPicPr preferRelativeResize="0"/>
          <p:nvPr>
            <p:ph idx="1" type="body"/>
          </p:nvPr>
        </p:nvPicPr>
        <p:blipFill rotWithShape="1">
          <a:blip r:embed="rId3">
            <a:alphaModFix/>
          </a:blip>
          <a:srcRect b="0" l="0" r="3672" t="0"/>
          <a:stretch/>
        </p:blipFill>
        <p:spPr>
          <a:xfrm>
            <a:off x="3657600" y="0"/>
            <a:ext cx="8534399" cy="6858779"/>
          </a:xfrm>
          <a:prstGeom prst="rect">
            <a:avLst/>
          </a:prstGeom>
          <a:noFill/>
          <a:ln>
            <a:noFill/>
          </a:ln>
        </p:spPr>
      </p:pic>
      <p:sp>
        <p:nvSpPr>
          <p:cNvPr id="490" name="Google Shape;490;p31"/>
          <p:cNvSpPr/>
          <p:nvPr/>
        </p:nvSpPr>
        <p:spPr>
          <a:xfrm>
            <a:off x="4169044" y="1596325"/>
            <a:ext cx="371959" cy="108489"/>
          </a:xfrm>
          <a:prstGeom prst="lef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91" name="Google Shape;491;p31"/>
          <p:cNvSpPr/>
          <p:nvPr/>
        </p:nvSpPr>
        <p:spPr>
          <a:xfrm>
            <a:off x="4169043" y="2027694"/>
            <a:ext cx="371959" cy="108489"/>
          </a:xfrm>
          <a:prstGeom prst="lef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92" name="Google Shape;492;p31"/>
          <p:cNvSpPr/>
          <p:nvPr/>
        </p:nvSpPr>
        <p:spPr>
          <a:xfrm>
            <a:off x="4169042" y="2457770"/>
            <a:ext cx="371959" cy="108489"/>
          </a:xfrm>
          <a:prstGeom prst="lef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93" name="Google Shape;493;p31"/>
          <p:cNvSpPr txBox="1"/>
          <p:nvPr/>
        </p:nvSpPr>
        <p:spPr>
          <a:xfrm>
            <a:off x="4587494" y="1481773"/>
            <a:ext cx="464949" cy="11582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400">
                <a:solidFill>
                  <a:srgbClr val="000000"/>
                </a:solidFill>
                <a:latin typeface="Calibri"/>
                <a:ea typeface="Calibri"/>
                <a:cs typeface="Calibri"/>
                <a:sym typeface="Calibri"/>
              </a:rPr>
              <a:t>1</a:t>
            </a:r>
            <a:endParaRPr/>
          </a:p>
          <a:p>
            <a:pPr indent="0" lvl="0" marL="0" marR="0" rtl="0" algn="l">
              <a:spcBef>
                <a:spcPts val="0"/>
              </a:spcBef>
              <a:spcAft>
                <a:spcPts val="0"/>
              </a:spcAft>
              <a:buNone/>
            </a:pPr>
            <a:r>
              <a:rPr lang="en-IN" sz="2400">
                <a:solidFill>
                  <a:srgbClr val="000000"/>
                </a:solidFill>
                <a:latin typeface="Calibri"/>
                <a:ea typeface="Calibri"/>
                <a:cs typeface="Calibri"/>
                <a:sym typeface="Calibri"/>
              </a:rPr>
              <a:t>2</a:t>
            </a:r>
            <a:endParaRPr/>
          </a:p>
          <a:p>
            <a:pPr indent="0" lvl="0" marL="0" marR="0" rtl="0" algn="l">
              <a:spcBef>
                <a:spcPts val="0"/>
              </a:spcBef>
              <a:spcAft>
                <a:spcPts val="0"/>
              </a:spcAft>
              <a:buNone/>
            </a:pPr>
            <a:r>
              <a:rPr lang="en-IN" sz="2400">
                <a:solidFill>
                  <a:srgbClr val="000000"/>
                </a:solidFill>
                <a:latin typeface="Calibri"/>
                <a:ea typeface="Calibri"/>
                <a:cs typeface="Calibri"/>
                <a:sym typeface="Calibri"/>
              </a:rPr>
              <a:t>3</a:t>
            </a:r>
            <a:endParaRPr/>
          </a:p>
        </p:txBody>
      </p:sp>
      <p:sp>
        <p:nvSpPr>
          <p:cNvPr id="494" name="Google Shape;494;p31"/>
          <p:cNvSpPr/>
          <p:nvPr/>
        </p:nvSpPr>
        <p:spPr>
          <a:xfrm>
            <a:off x="8637721" y="1596325"/>
            <a:ext cx="370800" cy="108489"/>
          </a:xfrm>
          <a:prstGeom prst="righ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95" name="Google Shape;495;p31"/>
          <p:cNvSpPr/>
          <p:nvPr/>
        </p:nvSpPr>
        <p:spPr>
          <a:xfrm>
            <a:off x="11375755" y="929898"/>
            <a:ext cx="108000" cy="370800"/>
          </a:xfrm>
          <a:prstGeom prst="down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96" name="Google Shape;496;p31"/>
          <p:cNvSpPr txBox="1"/>
          <p:nvPr/>
        </p:nvSpPr>
        <p:spPr>
          <a:xfrm>
            <a:off x="8252843" y="1465903"/>
            <a:ext cx="34015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400">
                <a:solidFill>
                  <a:srgbClr val="000000"/>
                </a:solidFill>
                <a:latin typeface="Calibri"/>
                <a:ea typeface="Calibri"/>
                <a:cs typeface="Calibri"/>
                <a:sym typeface="Calibri"/>
              </a:rPr>
              <a:t>4</a:t>
            </a:r>
            <a:endParaRPr sz="2400">
              <a:solidFill>
                <a:srgbClr val="000000"/>
              </a:solidFill>
              <a:latin typeface="Calibri"/>
              <a:ea typeface="Calibri"/>
              <a:cs typeface="Calibri"/>
              <a:sym typeface="Calibri"/>
            </a:endParaRPr>
          </a:p>
        </p:txBody>
      </p:sp>
      <p:sp>
        <p:nvSpPr>
          <p:cNvPr id="497" name="Google Shape;497;p31"/>
          <p:cNvSpPr txBox="1"/>
          <p:nvPr/>
        </p:nvSpPr>
        <p:spPr>
          <a:xfrm>
            <a:off x="11259676" y="468233"/>
            <a:ext cx="34015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400">
                <a:solidFill>
                  <a:srgbClr val="000000"/>
                </a:solidFill>
                <a:latin typeface="Calibri"/>
                <a:ea typeface="Calibri"/>
                <a:cs typeface="Calibri"/>
                <a:sym typeface="Calibri"/>
              </a:rPr>
              <a:t>5</a:t>
            </a:r>
            <a:endParaRPr sz="2400">
              <a:solidFill>
                <a:srgbClr val="000000"/>
              </a:solidFill>
              <a:latin typeface="Calibri"/>
              <a:ea typeface="Calibri"/>
              <a:cs typeface="Calibri"/>
              <a:sym typeface="Calibri"/>
            </a:endParaRPr>
          </a:p>
        </p:txBody>
      </p:sp>
      <p:sp>
        <p:nvSpPr>
          <p:cNvPr id="498" name="Google Shape;498;p31"/>
          <p:cNvSpPr/>
          <p:nvPr/>
        </p:nvSpPr>
        <p:spPr>
          <a:xfrm>
            <a:off x="3657599" y="534745"/>
            <a:ext cx="7346197" cy="738700"/>
          </a:xfrm>
          <a:prstGeom prst="rect">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31"/>
          <p:cNvSpPr/>
          <p:nvPr/>
        </p:nvSpPr>
        <p:spPr>
          <a:xfrm>
            <a:off x="6943241" y="1465903"/>
            <a:ext cx="108000" cy="370800"/>
          </a:xfrm>
          <a:prstGeom prst="up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00" name="Google Shape;500;p31"/>
          <p:cNvSpPr txBox="1"/>
          <p:nvPr/>
        </p:nvSpPr>
        <p:spPr>
          <a:xfrm>
            <a:off x="6858000" y="1816843"/>
            <a:ext cx="34015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400">
                <a:solidFill>
                  <a:srgbClr val="000000"/>
                </a:solidFill>
                <a:latin typeface="Calibri"/>
                <a:ea typeface="Calibri"/>
                <a:cs typeface="Calibri"/>
                <a:sym typeface="Calibri"/>
              </a:rPr>
              <a:t>6</a:t>
            </a:r>
            <a:endParaRPr sz="2400">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32"/>
          <p:cNvSpPr txBox="1"/>
          <p:nvPr>
            <p:ph type="title"/>
          </p:nvPr>
        </p:nvSpPr>
        <p:spPr>
          <a:xfrm>
            <a:off x="166606" y="-154983"/>
            <a:ext cx="3200400" cy="2286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0000"/>
              </a:buClr>
              <a:buSzPts val="3600"/>
              <a:buFont typeface="Quattrocento Sans"/>
              <a:buNone/>
            </a:pPr>
            <a:r>
              <a:rPr b="1" lang="en-IN">
                <a:solidFill>
                  <a:srgbClr val="000000"/>
                </a:solidFill>
                <a:latin typeface="Quattrocento Sans"/>
                <a:ea typeface="Quattrocento Sans"/>
                <a:cs typeface="Quattrocento Sans"/>
                <a:sym typeface="Quattrocento Sans"/>
              </a:rPr>
              <a:t>Data View in Power BI Desktop</a:t>
            </a:r>
            <a:br>
              <a:rPr b="1" lang="en-IN">
                <a:solidFill>
                  <a:srgbClr val="000000"/>
                </a:solidFill>
                <a:latin typeface="Quattrocento Sans"/>
                <a:ea typeface="Quattrocento Sans"/>
                <a:cs typeface="Quattrocento Sans"/>
                <a:sym typeface="Quattrocento Sans"/>
              </a:rPr>
            </a:br>
            <a:endParaRPr/>
          </a:p>
        </p:txBody>
      </p:sp>
      <p:sp>
        <p:nvSpPr>
          <p:cNvPr id="506" name="Google Shape;506;p32"/>
          <p:cNvSpPr txBox="1"/>
          <p:nvPr>
            <p:ph idx="2" type="body"/>
          </p:nvPr>
        </p:nvSpPr>
        <p:spPr>
          <a:xfrm>
            <a:off x="290593" y="1844299"/>
            <a:ext cx="3533614" cy="501370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600"/>
              <a:buNone/>
            </a:pPr>
            <a:r>
              <a:rPr b="1" lang="en-IN" sz="1600">
                <a:solidFill>
                  <a:srgbClr val="000000"/>
                </a:solidFill>
                <a:latin typeface="Quattrocento Sans"/>
                <a:ea typeface="Quattrocento Sans"/>
                <a:cs typeface="Quattrocento Sans"/>
                <a:sym typeface="Quattrocento Sans"/>
              </a:rPr>
              <a:t>1.</a:t>
            </a:r>
            <a:r>
              <a:rPr lang="en-IN" sz="1600">
                <a:solidFill>
                  <a:srgbClr val="000000"/>
                </a:solidFill>
                <a:latin typeface="Quattrocento Sans"/>
                <a:ea typeface="Quattrocento Sans"/>
                <a:cs typeface="Quattrocento Sans"/>
                <a:sym typeface="Quattrocento Sans"/>
              </a:rPr>
              <a:t> </a:t>
            </a:r>
            <a:r>
              <a:rPr b="1" lang="en-IN" sz="1600">
                <a:solidFill>
                  <a:srgbClr val="000000"/>
                </a:solidFill>
                <a:latin typeface="Quattrocento Sans"/>
                <a:ea typeface="Quattrocento Sans"/>
                <a:cs typeface="Quattrocento Sans"/>
                <a:sym typeface="Quattrocento Sans"/>
              </a:rPr>
              <a:t>Data View icon </a:t>
            </a:r>
            <a:r>
              <a:rPr lang="en-IN" sz="1600">
                <a:solidFill>
                  <a:srgbClr val="000000"/>
                </a:solidFill>
                <a:latin typeface="Quattrocento Sans"/>
                <a:ea typeface="Quattrocento Sans"/>
                <a:cs typeface="Quattrocento Sans"/>
                <a:sym typeface="Quattrocento Sans"/>
              </a:rPr>
              <a:t>– Click to enter Data View.</a:t>
            </a:r>
            <a:endParaRPr/>
          </a:p>
          <a:p>
            <a:pPr indent="0" lvl="0" marL="0" rtl="0" algn="l">
              <a:lnSpc>
                <a:spcPct val="90000"/>
              </a:lnSpc>
              <a:spcBef>
                <a:spcPts val="1400"/>
              </a:spcBef>
              <a:spcAft>
                <a:spcPts val="0"/>
              </a:spcAft>
              <a:buSzPts val="1600"/>
              <a:buNone/>
            </a:pPr>
            <a:r>
              <a:rPr b="1" lang="en-IN" sz="1600">
                <a:solidFill>
                  <a:srgbClr val="000000"/>
                </a:solidFill>
                <a:latin typeface="Quattrocento Sans"/>
                <a:ea typeface="Quattrocento Sans"/>
                <a:cs typeface="Quattrocento Sans"/>
                <a:sym typeface="Quattrocento Sans"/>
              </a:rPr>
              <a:t>2.</a:t>
            </a:r>
            <a:r>
              <a:rPr lang="en-IN" sz="1600">
                <a:solidFill>
                  <a:srgbClr val="000000"/>
                </a:solidFill>
                <a:latin typeface="Quattrocento Sans"/>
                <a:ea typeface="Quattrocento Sans"/>
                <a:cs typeface="Quattrocento Sans"/>
                <a:sym typeface="Quattrocento Sans"/>
              </a:rPr>
              <a:t> </a:t>
            </a:r>
            <a:r>
              <a:rPr b="1" lang="en-IN" sz="1600">
                <a:solidFill>
                  <a:srgbClr val="000000"/>
                </a:solidFill>
                <a:latin typeface="Quattrocento Sans"/>
                <a:ea typeface="Quattrocento Sans"/>
                <a:cs typeface="Quattrocento Sans"/>
                <a:sym typeface="Quattrocento Sans"/>
              </a:rPr>
              <a:t>Data Grid </a:t>
            </a:r>
            <a:r>
              <a:rPr lang="en-IN" sz="1600">
                <a:solidFill>
                  <a:srgbClr val="000000"/>
                </a:solidFill>
                <a:latin typeface="Quattrocento Sans"/>
                <a:ea typeface="Quattrocento Sans"/>
                <a:cs typeface="Quattrocento Sans"/>
                <a:sym typeface="Quattrocento Sans"/>
              </a:rPr>
              <a:t>– Shows the selected table and all columns and rows in it. Columns hidden from Report View are greyed out. You can  right-click on a column for options.</a:t>
            </a:r>
            <a:endParaRPr/>
          </a:p>
          <a:p>
            <a:pPr indent="0" lvl="0" marL="0" rtl="0" algn="l">
              <a:lnSpc>
                <a:spcPct val="90000"/>
              </a:lnSpc>
              <a:spcBef>
                <a:spcPts val="1400"/>
              </a:spcBef>
              <a:spcAft>
                <a:spcPts val="0"/>
              </a:spcAft>
              <a:buSzPts val="1600"/>
              <a:buNone/>
            </a:pPr>
            <a:r>
              <a:rPr b="1" lang="en-IN" sz="1600">
                <a:solidFill>
                  <a:srgbClr val="000000"/>
                </a:solidFill>
                <a:latin typeface="Quattrocento Sans"/>
                <a:ea typeface="Quattrocento Sans"/>
                <a:cs typeface="Quattrocento Sans"/>
                <a:sym typeface="Quattrocento Sans"/>
              </a:rPr>
              <a:t>3.</a:t>
            </a:r>
            <a:r>
              <a:rPr lang="en-IN" sz="1600">
                <a:solidFill>
                  <a:srgbClr val="000000"/>
                </a:solidFill>
                <a:latin typeface="Quattrocento Sans"/>
                <a:ea typeface="Quattrocento Sans"/>
                <a:cs typeface="Quattrocento Sans"/>
                <a:sym typeface="Quattrocento Sans"/>
              </a:rPr>
              <a:t> </a:t>
            </a:r>
            <a:r>
              <a:rPr b="1" lang="en-IN" sz="1600">
                <a:solidFill>
                  <a:srgbClr val="000000"/>
                </a:solidFill>
                <a:latin typeface="Quattrocento Sans"/>
                <a:ea typeface="Quattrocento Sans"/>
                <a:cs typeface="Quattrocento Sans"/>
                <a:sym typeface="Quattrocento Sans"/>
              </a:rPr>
              <a:t>Modeling ribbon </a:t>
            </a:r>
            <a:r>
              <a:rPr lang="en-IN" sz="1600">
                <a:solidFill>
                  <a:srgbClr val="000000"/>
                </a:solidFill>
                <a:latin typeface="Quattrocento Sans"/>
                <a:ea typeface="Quattrocento Sans"/>
                <a:cs typeface="Quattrocento Sans"/>
                <a:sym typeface="Quattrocento Sans"/>
              </a:rPr>
              <a:t>– Manage relationships, create calculations, change data type, format, data category for a column.</a:t>
            </a:r>
            <a:endParaRPr/>
          </a:p>
          <a:p>
            <a:pPr indent="0" lvl="0" marL="0" rtl="0" algn="l">
              <a:lnSpc>
                <a:spcPct val="90000"/>
              </a:lnSpc>
              <a:spcBef>
                <a:spcPts val="1400"/>
              </a:spcBef>
              <a:spcAft>
                <a:spcPts val="0"/>
              </a:spcAft>
              <a:buSzPts val="1600"/>
              <a:buNone/>
            </a:pPr>
            <a:r>
              <a:rPr b="1" lang="en-IN" sz="1600">
                <a:solidFill>
                  <a:srgbClr val="000000"/>
                </a:solidFill>
                <a:latin typeface="Quattrocento Sans"/>
                <a:ea typeface="Quattrocento Sans"/>
                <a:cs typeface="Quattrocento Sans"/>
                <a:sym typeface="Quattrocento Sans"/>
              </a:rPr>
              <a:t>4.</a:t>
            </a:r>
            <a:r>
              <a:rPr lang="en-IN" sz="1600">
                <a:solidFill>
                  <a:srgbClr val="000000"/>
                </a:solidFill>
                <a:latin typeface="Quattrocento Sans"/>
                <a:ea typeface="Quattrocento Sans"/>
                <a:cs typeface="Quattrocento Sans"/>
                <a:sym typeface="Quattrocento Sans"/>
              </a:rPr>
              <a:t> </a:t>
            </a:r>
            <a:r>
              <a:rPr b="1" lang="en-IN" sz="1600">
                <a:solidFill>
                  <a:srgbClr val="000000"/>
                </a:solidFill>
                <a:latin typeface="Quattrocento Sans"/>
                <a:ea typeface="Quattrocento Sans"/>
                <a:cs typeface="Quattrocento Sans"/>
                <a:sym typeface="Quattrocento Sans"/>
              </a:rPr>
              <a:t>Formula bar </a:t>
            </a:r>
            <a:r>
              <a:rPr lang="en-IN" sz="1600">
                <a:solidFill>
                  <a:srgbClr val="000000"/>
                </a:solidFill>
                <a:latin typeface="Quattrocento Sans"/>
                <a:ea typeface="Quattrocento Sans"/>
                <a:cs typeface="Quattrocento Sans"/>
                <a:sym typeface="Quattrocento Sans"/>
              </a:rPr>
              <a:t>– Enter DAX formulas for Measures and Calculated columns.</a:t>
            </a:r>
            <a:endParaRPr/>
          </a:p>
          <a:p>
            <a:pPr indent="0" lvl="0" marL="0" rtl="0" algn="l">
              <a:lnSpc>
                <a:spcPct val="90000"/>
              </a:lnSpc>
              <a:spcBef>
                <a:spcPts val="1400"/>
              </a:spcBef>
              <a:spcAft>
                <a:spcPts val="0"/>
              </a:spcAft>
              <a:buSzPts val="1600"/>
              <a:buNone/>
            </a:pPr>
            <a:r>
              <a:rPr b="1" lang="en-IN" sz="1600">
                <a:solidFill>
                  <a:srgbClr val="000000"/>
                </a:solidFill>
                <a:latin typeface="Quattrocento Sans"/>
                <a:ea typeface="Quattrocento Sans"/>
                <a:cs typeface="Quattrocento Sans"/>
                <a:sym typeface="Quattrocento Sans"/>
              </a:rPr>
              <a:t>5.</a:t>
            </a:r>
            <a:r>
              <a:rPr lang="en-IN" sz="1600">
                <a:solidFill>
                  <a:srgbClr val="000000"/>
                </a:solidFill>
                <a:latin typeface="Quattrocento Sans"/>
                <a:ea typeface="Quattrocento Sans"/>
                <a:cs typeface="Quattrocento Sans"/>
                <a:sym typeface="Quattrocento Sans"/>
              </a:rPr>
              <a:t> </a:t>
            </a:r>
            <a:r>
              <a:rPr b="1" lang="en-IN" sz="1600">
                <a:solidFill>
                  <a:srgbClr val="000000"/>
                </a:solidFill>
                <a:latin typeface="Quattrocento Sans"/>
                <a:ea typeface="Quattrocento Sans"/>
                <a:cs typeface="Quattrocento Sans"/>
                <a:sym typeface="Quattrocento Sans"/>
              </a:rPr>
              <a:t>Search</a:t>
            </a:r>
            <a:r>
              <a:rPr lang="en-IN" sz="1600">
                <a:solidFill>
                  <a:srgbClr val="000000"/>
                </a:solidFill>
                <a:latin typeface="Quattrocento Sans"/>
                <a:ea typeface="Quattrocento Sans"/>
                <a:cs typeface="Quattrocento Sans"/>
                <a:sym typeface="Quattrocento Sans"/>
              </a:rPr>
              <a:t> – Search for a table or column in your model.</a:t>
            </a:r>
            <a:endParaRPr/>
          </a:p>
          <a:p>
            <a:pPr indent="0" lvl="0" marL="0" rtl="0" algn="l">
              <a:lnSpc>
                <a:spcPct val="90000"/>
              </a:lnSpc>
              <a:spcBef>
                <a:spcPts val="1400"/>
              </a:spcBef>
              <a:spcAft>
                <a:spcPts val="0"/>
              </a:spcAft>
              <a:buSzPts val="1600"/>
              <a:buNone/>
            </a:pPr>
            <a:r>
              <a:rPr b="1" lang="en-IN" sz="1600">
                <a:solidFill>
                  <a:srgbClr val="000000"/>
                </a:solidFill>
                <a:latin typeface="Quattrocento Sans"/>
                <a:ea typeface="Quattrocento Sans"/>
                <a:cs typeface="Quattrocento Sans"/>
                <a:sym typeface="Quattrocento Sans"/>
              </a:rPr>
              <a:t>6.</a:t>
            </a:r>
            <a:r>
              <a:rPr lang="en-IN" sz="1600">
                <a:solidFill>
                  <a:srgbClr val="000000"/>
                </a:solidFill>
                <a:latin typeface="Quattrocento Sans"/>
                <a:ea typeface="Quattrocento Sans"/>
                <a:cs typeface="Quattrocento Sans"/>
                <a:sym typeface="Quattrocento Sans"/>
              </a:rPr>
              <a:t> </a:t>
            </a:r>
            <a:r>
              <a:rPr b="1" lang="en-IN" sz="1600">
                <a:solidFill>
                  <a:srgbClr val="000000"/>
                </a:solidFill>
                <a:latin typeface="Quattrocento Sans"/>
                <a:ea typeface="Quattrocento Sans"/>
                <a:cs typeface="Quattrocento Sans"/>
                <a:sym typeface="Quattrocento Sans"/>
              </a:rPr>
              <a:t>Fields list</a:t>
            </a:r>
            <a:r>
              <a:rPr lang="en-IN" sz="1600">
                <a:solidFill>
                  <a:srgbClr val="000000"/>
                </a:solidFill>
                <a:latin typeface="Quattrocento Sans"/>
                <a:ea typeface="Quattrocento Sans"/>
                <a:cs typeface="Quattrocento Sans"/>
                <a:sym typeface="Quattrocento Sans"/>
              </a:rPr>
              <a:t> – Select a table or column to view in the data grid.</a:t>
            </a:r>
            <a:endParaRPr/>
          </a:p>
          <a:p>
            <a:pPr indent="0" lvl="0" marL="0" rtl="0" algn="l">
              <a:lnSpc>
                <a:spcPct val="90000"/>
              </a:lnSpc>
              <a:spcBef>
                <a:spcPts val="1400"/>
              </a:spcBef>
              <a:spcAft>
                <a:spcPts val="0"/>
              </a:spcAft>
              <a:buSzPts val="1600"/>
              <a:buNone/>
            </a:pPr>
            <a:r>
              <a:t/>
            </a:r>
            <a:endParaRPr sz="1600"/>
          </a:p>
        </p:txBody>
      </p:sp>
      <p:pic>
        <p:nvPicPr>
          <p:cNvPr id="507" name="Google Shape;507;p32"/>
          <p:cNvPicPr preferRelativeResize="0"/>
          <p:nvPr>
            <p:ph idx="1" type="body"/>
          </p:nvPr>
        </p:nvPicPr>
        <p:blipFill rotWithShape="1">
          <a:blip r:embed="rId3">
            <a:alphaModFix/>
          </a:blip>
          <a:srcRect b="0" l="0" r="0" t="0"/>
          <a:stretch/>
        </p:blipFill>
        <p:spPr>
          <a:xfrm>
            <a:off x="3819138" y="0"/>
            <a:ext cx="8503403" cy="6858000"/>
          </a:xfrm>
          <a:prstGeom prst="rect">
            <a:avLst/>
          </a:prstGeom>
          <a:noFill/>
          <a:ln>
            <a:noFill/>
          </a:ln>
        </p:spPr>
      </p:pic>
      <p:sp>
        <p:nvSpPr>
          <p:cNvPr id="508" name="Google Shape;508;p32"/>
          <p:cNvSpPr/>
          <p:nvPr/>
        </p:nvSpPr>
        <p:spPr>
          <a:xfrm rot="1828423">
            <a:off x="4006048" y="1647211"/>
            <a:ext cx="650929" cy="216976"/>
          </a:xfrm>
          <a:prstGeom prst="lef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32"/>
          <p:cNvSpPr/>
          <p:nvPr/>
        </p:nvSpPr>
        <p:spPr>
          <a:xfrm>
            <a:off x="8082367" y="3212024"/>
            <a:ext cx="650929" cy="216976"/>
          </a:xfrm>
          <a:prstGeom prst="lef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32"/>
          <p:cNvSpPr/>
          <p:nvPr/>
        </p:nvSpPr>
        <p:spPr>
          <a:xfrm rot="5400000">
            <a:off x="8353588" y="1735811"/>
            <a:ext cx="650929" cy="216976"/>
          </a:xfrm>
          <a:prstGeom prst="lef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32"/>
          <p:cNvSpPr/>
          <p:nvPr/>
        </p:nvSpPr>
        <p:spPr>
          <a:xfrm>
            <a:off x="4611216" y="1255363"/>
            <a:ext cx="6423577" cy="263471"/>
          </a:xfrm>
          <a:prstGeom prst="rect">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32"/>
          <p:cNvSpPr/>
          <p:nvPr/>
        </p:nvSpPr>
        <p:spPr>
          <a:xfrm>
            <a:off x="4050821" y="402957"/>
            <a:ext cx="7210586" cy="743918"/>
          </a:xfrm>
          <a:prstGeom prst="rect">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513" name="Google Shape;513;p32"/>
          <p:cNvPicPr preferRelativeResize="0"/>
          <p:nvPr/>
        </p:nvPicPr>
        <p:blipFill rotWithShape="1">
          <a:blip r:embed="rId4">
            <a:alphaModFix/>
          </a:blip>
          <a:srcRect b="0" l="0" r="0" t="0"/>
          <a:stretch/>
        </p:blipFill>
        <p:spPr>
          <a:xfrm>
            <a:off x="11084694" y="741181"/>
            <a:ext cx="670618" cy="237765"/>
          </a:xfrm>
          <a:prstGeom prst="rect">
            <a:avLst/>
          </a:prstGeom>
          <a:noFill/>
          <a:ln>
            <a:noFill/>
          </a:ln>
        </p:spPr>
      </p:pic>
      <p:sp>
        <p:nvSpPr>
          <p:cNvPr id="514" name="Google Shape;514;p32"/>
          <p:cNvSpPr/>
          <p:nvPr/>
        </p:nvSpPr>
        <p:spPr>
          <a:xfrm rot="10800000">
            <a:off x="10609245" y="1717053"/>
            <a:ext cx="650929" cy="216976"/>
          </a:xfrm>
          <a:prstGeom prst="lef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32"/>
          <p:cNvSpPr/>
          <p:nvPr/>
        </p:nvSpPr>
        <p:spPr>
          <a:xfrm rot="5400000">
            <a:off x="11271458" y="4061849"/>
            <a:ext cx="650929" cy="216976"/>
          </a:xfrm>
          <a:prstGeom prst="lef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32"/>
          <p:cNvSpPr txBox="1"/>
          <p:nvPr/>
        </p:nvSpPr>
        <p:spPr>
          <a:xfrm>
            <a:off x="4630868" y="1829562"/>
            <a:ext cx="31451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000">
                <a:solidFill>
                  <a:schemeClr val="dk1"/>
                </a:solidFill>
                <a:latin typeface="Calibri"/>
                <a:ea typeface="Calibri"/>
                <a:cs typeface="Calibri"/>
                <a:sym typeface="Calibri"/>
              </a:rPr>
              <a:t>1</a:t>
            </a:r>
            <a:endParaRPr b="1" sz="2000">
              <a:solidFill>
                <a:schemeClr val="dk1"/>
              </a:solidFill>
              <a:latin typeface="Calibri"/>
              <a:ea typeface="Calibri"/>
              <a:cs typeface="Calibri"/>
              <a:sym typeface="Calibri"/>
            </a:endParaRPr>
          </a:p>
        </p:txBody>
      </p:sp>
      <p:sp>
        <p:nvSpPr>
          <p:cNvPr id="517" name="Google Shape;517;p32"/>
          <p:cNvSpPr txBox="1"/>
          <p:nvPr/>
        </p:nvSpPr>
        <p:spPr>
          <a:xfrm>
            <a:off x="8962521" y="3212024"/>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dk1"/>
                </a:solidFill>
                <a:latin typeface="Calibri"/>
                <a:ea typeface="Calibri"/>
                <a:cs typeface="Calibri"/>
                <a:sym typeface="Calibri"/>
              </a:rPr>
              <a:t>2</a:t>
            </a:r>
            <a:endParaRPr b="1" sz="1800">
              <a:solidFill>
                <a:schemeClr val="dk1"/>
              </a:solidFill>
              <a:latin typeface="Calibri"/>
              <a:ea typeface="Calibri"/>
              <a:cs typeface="Calibri"/>
              <a:sym typeface="Calibri"/>
            </a:endParaRPr>
          </a:p>
        </p:txBody>
      </p:sp>
      <p:sp>
        <p:nvSpPr>
          <p:cNvPr id="518" name="Google Shape;518;p32"/>
          <p:cNvSpPr txBox="1"/>
          <p:nvPr/>
        </p:nvSpPr>
        <p:spPr>
          <a:xfrm>
            <a:off x="11725316" y="689666"/>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dk1"/>
                </a:solidFill>
                <a:latin typeface="Calibri"/>
                <a:ea typeface="Calibri"/>
                <a:cs typeface="Calibri"/>
                <a:sym typeface="Calibri"/>
              </a:rPr>
              <a:t>3</a:t>
            </a:r>
            <a:endParaRPr b="1" sz="1800">
              <a:solidFill>
                <a:schemeClr val="dk1"/>
              </a:solidFill>
              <a:latin typeface="Calibri"/>
              <a:ea typeface="Calibri"/>
              <a:cs typeface="Calibri"/>
              <a:sym typeface="Calibri"/>
            </a:endParaRPr>
          </a:p>
        </p:txBody>
      </p:sp>
      <p:sp>
        <p:nvSpPr>
          <p:cNvPr id="519" name="Google Shape;519;p32"/>
          <p:cNvSpPr txBox="1"/>
          <p:nvPr/>
        </p:nvSpPr>
        <p:spPr>
          <a:xfrm>
            <a:off x="8485855" y="2169764"/>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520" name="Google Shape;520;p32"/>
          <p:cNvSpPr txBox="1"/>
          <p:nvPr/>
        </p:nvSpPr>
        <p:spPr>
          <a:xfrm>
            <a:off x="10135777" y="1644896"/>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521" name="Google Shape;521;p32"/>
          <p:cNvSpPr txBox="1"/>
          <p:nvPr/>
        </p:nvSpPr>
        <p:spPr>
          <a:xfrm>
            <a:off x="11461627" y="4680489"/>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522" name="Google Shape;522;p32"/>
          <p:cNvSpPr/>
          <p:nvPr/>
        </p:nvSpPr>
        <p:spPr>
          <a:xfrm>
            <a:off x="4611216" y="1844299"/>
            <a:ext cx="365412" cy="385373"/>
          </a:xfrm>
          <a:prstGeom prst="ellipse">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32"/>
          <p:cNvSpPr/>
          <p:nvPr/>
        </p:nvSpPr>
        <p:spPr>
          <a:xfrm>
            <a:off x="8407831" y="2191762"/>
            <a:ext cx="476666" cy="369332"/>
          </a:xfrm>
          <a:prstGeom prst="ellipse">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32"/>
          <p:cNvSpPr/>
          <p:nvPr/>
        </p:nvSpPr>
        <p:spPr>
          <a:xfrm>
            <a:off x="8899996" y="3212024"/>
            <a:ext cx="476666" cy="369332"/>
          </a:xfrm>
          <a:prstGeom prst="ellipse">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32"/>
          <p:cNvSpPr/>
          <p:nvPr/>
        </p:nvSpPr>
        <p:spPr>
          <a:xfrm>
            <a:off x="9963995" y="1662528"/>
            <a:ext cx="476666" cy="369332"/>
          </a:xfrm>
          <a:prstGeom prst="ellipse">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32"/>
          <p:cNvSpPr/>
          <p:nvPr/>
        </p:nvSpPr>
        <p:spPr>
          <a:xfrm>
            <a:off x="11399493" y="4680489"/>
            <a:ext cx="476666" cy="369332"/>
          </a:xfrm>
          <a:prstGeom prst="ellipse">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32"/>
          <p:cNvSpPr/>
          <p:nvPr/>
        </p:nvSpPr>
        <p:spPr>
          <a:xfrm>
            <a:off x="11755312" y="689666"/>
            <a:ext cx="476666" cy="369332"/>
          </a:xfrm>
          <a:prstGeom prst="ellipse">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descr="Image result for data sources for power bi" id="533" name="Google Shape;533;p33"/>
          <p:cNvPicPr preferRelativeResize="0"/>
          <p:nvPr/>
        </p:nvPicPr>
        <p:blipFill rotWithShape="1">
          <a:blip r:embed="rId3">
            <a:alphaModFix/>
          </a:blip>
          <a:srcRect b="0" l="0" r="0" t="0"/>
          <a:stretch/>
        </p:blipFill>
        <p:spPr>
          <a:xfrm>
            <a:off x="1439332" y="894740"/>
            <a:ext cx="9601133" cy="5336727"/>
          </a:xfrm>
          <a:prstGeom prst="rect">
            <a:avLst/>
          </a:prstGeom>
          <a:noFill/>
          <a:ln>
            <a:noFill/>
          </a:ln>
        </p:spPr>
      </p:pic>
      <p:sp>
        <p:nvSpPr>
          <p:cNvPr id="534" name="Google Shape;534;p33"/>
          <p:cNvSpPr txBox="1"/>
          <p:nvPr/>
        </p:nvSpPr>
        <p:spPr>
          <a:xfrm>
            <a:off x="1053885" y="309965"/>
            <a:ext cx="9453881" cy="5740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200">
                <a:solidFill>
                  <a:schemeClr val="dk1"/>
                </a:solidFill>
                <a:latin typeface="Quattrocento Sans"/>
                <a:ea typeface="Quattrocento Sans"/>
                <a:cs typeface="Quattrocento Sans"/>
                <a:sym typeface="Quattrocento Sans"/>
              </a:rPr>
              <a:t>GET DATA FROM FOLLOWING FIELDS IN POWER BI</a:t>
            </a:r>
            <a:endParaRPr b="1" sz="3200">
              <a:solidFill>
                <a:schemeClr val="dk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6"/>
          <p:cNvPicPr preferRelativeResize="0"/>
          <p:nvPr/>
        </p:nvPicPr>
        <p:blipFill rotWithShape="1">
          <a:blip r:embed="rId3">
            <a:alphaModFix/>
          </a:blip>
          <a:srcRect b="0" l="0" r="0" t="0"/>
          <a:stretch/>
        </p:blipFill>
        <p:spPr>
          <a:xfrm>
            <a:off x="999494" y="472048"/>
            <a:ext cx="10302874" cy="4978721"/>
          </a:xfrm>
          <a:prstGeom prst="rect">
            <a:avLst/>
          </a:prstGeom>
          <a:noFill/>
          <a:ln>
            <a:noFill/>
          </a:ln>
        </p:spPr>
      </p:pic>
      <p:sp>
        <p:nvSpPr>
          <p:cNvPr id="127" name="Google Shape;127;p16"/>
          <p:cNvSpPr txBox="1"/>
          <p:nvPr>
            <p:ph idx="1" type="body"/>
          </p:nvPr>
        </p:nvSpPr>
        <p:spPr>
          <a:xfrm>
            <a:off x="4750900" y="-200397"/>
            <a:ext cx="5613851" cy="2665122"/>
          </a:xfrm>
          <a:prstGeom prst="rect">
            <a:avLst/>
          </a:prstGeom>
          <a:noFill/>
          <a:ln>
            <a:noFill/>
          </a:ln>
        </p:spPr>
        <p:txBody>
          <a:bodyPr anchorCtr="0" anchor="t" bIns="45700" lIns="0" spcFirstLastPara="1" rIns="0" wrap="square" tIns="45700">
            <a:noAutofit/>
          </a:bodyPr>
          <a:lstStyle/>
          <a:p>
            <a:pPr indent="0" lvl="0" marL="91440" rtl="0" algn="l">
              <a:lnSpc>
                <a:spcPct val="90000"/>
              </a:lnSpc>
              <a:spcBef>
                <a:spcPts val="0"/>
              </a:spcBef>
              <a:spcAft>
                <a:spcPts val="0"/>
              </a:spcAft>
              <a:buClr>
                <a:schemeClr val="accent1"/>
              </a:buClr>
              <a:buSzPts val="8100"/>
              <a:buFont typeface="Calibri"/>
              <a:buNone/>
            </a:pPr>
            <a:r>
              <a:t/>
            </a:r>
            <a:endParaRPr b="0" i="0" sz="8100" u="none" cap="none" strike="noStrike">
              <a:solidFill>
                <a:srgbClr val="3F3F3F"/>
              </a:solidFill>
              <a:latin typeface="Calibri"/>
              <a:ea typeface="Calibri"/>
              <a:cs typeface="Calibri"/>
              <a:sym typeface="Calibri"/>
            </a:endParaRPr>
          </a:p>
          <a:p>
            <a:pPr indent="-514350" lvl="0" marL="91440" rtl="0" algn="l">
              <a:lnSpc>
                <a:spcPct val="90000"/>
              </a:lnSpc>
              <a:spcBef>
                <a:spcPts val="1400"/>
              </a:spcBef>
              <a:spcAft>
                <a:spcPts val="0"/>
              </a:spcAft>
              <a:buClr>
                <a:schemeClr val="accent1"/>
              </a:buClr>
              <a:buSzPts val="8100"/>
              <a:buFont typeface="Calibri"/>
              <a:buChar char=" "/>
            </a:pPr>
            <a:r>
              <a:rPr b="1" i="0" lang="en-IN" sz="8100" u="none" cap="none" strike="noStrike">
                <a:solidFill>
                  <a:srgbClr val="3F3F3F"/>
                </a:solidFill>
                <a:latin typeface="Calibri"/>
                <a:ea typeface="Calibri"/>
                <a:cs typeface="Calibri"/>
                <a:sym typeface="Calibri"/>
              </a:rPr>
              <a:t> </a:t>
            </a:r>
            <a:r>
              <a:rPr b="1" i="0" lang="en-IN" sz="8300" u="none" cap="none" strike="noStrike">
                <a:solidFill>
                  <a:srgbClr val="000000"/>
                </a:solidFill>
                <a:latin typeface="Calibri"/>
                <a:ea typeface="Calibri"/>
                <a:cs typeface="Calibri"/>
                <a:sym typeface="Calibri"/>
              </a:rPr>
              <a:t>Microsoft</a:t>
            </a:r>
            <a:endParaRPr b="1" i="0" sz="8300" u="none" cap="none" strike="noStrik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pic>
        <p:nvPicPr>
          <p:cNvPr descr="Image result for get data web power bi" id="540" name="Google Shape;540;p34"/>
          <p:cNvPicPr preferRelativeResize="0"/>
          <p:nvPr/>
        </p:nvPicPr>
        <p:blipFill rotWithShape="1">
          <a:blip r:embed="rId3">
            <a:alphaModFix/>
          </a:blip>
          <a:srcRect b="0" l="0" r="0" t="0"/>
          <a:stretch/>
        </p:blipFill>
        <p:spPr>
          <a:xfrm>
            <a:off x="0" y="474327"/>
            <a:ext cx="5904854" cy="6383673"/>
          </a:xfrm>
          <a:prstGeom prst="rect">
            <a:avLst/>
          </a:prstGeom>
          <a:noFill/>
          <a:ln>
            <a:noFill/>
          </a:ln>
        </p:spPr>
      </p:pic>
      <p:pic>
        <p:nvPicPr>
          <p:cNvPr id="541" name="Google Shape;541;p34"/>
          <p:cNvPicPr preferRelativeResize="0"/>
          <p:nvPr/>
        </p:nvPicPr>
        <p:blipFill rotWithShape="1">
          <a:blip r:embed="rId4">
            <a:alphaModFix/>
          </a:blip>
          <a:srcRect b="0" l="0" r="0" t="0"/>
          <a:stretch/>
        </p:blipFill>
        <p:spPr>
          <a:xfrm>
            <a:off x="5904854" y="4423354"/>
            <a:ext cx="6447295" cy="2434646"/>
          </a:xfrm>
          <a:prstGeom prst="rect">
            <a:avLst/>
          </a:prstGeom>
          <a:noFill/>
          <a:ln>
            <a:noFill/>
          </a:ln>
        </p:spPr>
      </p:pic>
      <p:sp>
        <p:nvSpPr>
          <p:cNvPr id="542" name="Google Shape;542;p34"/>
          <p:cNvSpPr txBox="1"/>
          <p:nvPr/>
        </p:nvSpPr>
        <p:spPr>
          <a:xfrm>
            <a:off x="10571869" y="5059252"/>
            <a:ext cx="1313179" cy="3581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Click on OK</a:t>
            </a:r>
            <a:endParaRPr sz="1800">
              <a:solidFill>
                <a:schemeClr val="dk1"/>
              </a:solidFill>
              <a:latin typeface="Calibri"/>
              <a:ea typeface="Calibri"/>
              <a:cs typeface="Calibri"/>
              <a:sym typeface="Calibri"/>
            </a:endParaRPr>
          </a:p>
        </p:txBody>
      </p:sp>
      <p:cxnSp>
        <p:nvCxnSpPr>
          <p:cNvPr id="543" name="Google Shape;543;p34"/>
          <p:cNvCxnSpPr/>
          <p:nvPr/>
        </p:nvCxnSpPr>
        <p:spPr>
          <a:xfrm>
            <a:off x="11173385" y="5592952"/>
            <a:ext cx="11345" cy="543392"/>
          </a:xfrm>
          <a:prstGeom prst="straightConnector1">
            <a:avLst/>
          </a:prstGeom>
          <a:noFill/>
          <a:ln cap="flat" cmpd="sng" w="57150">
            <a:solidFill>
              <a:schemeClr val="accent1"/>
            </a:solidFill>
            <a:prstDash val="solid"/>
            <a:round/>
            <a:headEnd len="sm" w="sm" type="none"/>
            <a:tailEnd len="med" w="med" type="triangle"/>
          </a:ln>
        </p:spPr>
      </p:cxnSp>
      <p:sp>
        <p:nvSpPr>
          <p:cNvPr id="544" name="Google Shape;544;p34"/>
          <p:cNvSpPr/>
          <p:nvPr/>
        </p:nvSpPr>
        <p:spPr>
          <a:xfrm>
            <a:off x="11623728" y="4709690"/>
            <a:ext cx="371960" cy="349562"/>
          </a:xfrm>
          <a:prstGeom prst="roundRect">
            <a:avLst>
              <a:gd fmla="val 16667" name="adj"/>
            </a:avLst>
          </a:prstGeom>
          <a:solidFill>
            <a:srgbClr val="43AFFF"/>
          </a:solidFill>
          <a:ln cap="flat" cmpd="sng" w="15875">
            <a:solidFill>
              <a:srgbClr val="0055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800">
                <a:solidFill>
                  <a:schemeClr val="lt1"/>
                </a:solidFill>
                <a:latin typeface="Calibri"/>
                <a:ea typeface="Calibri"/>
                <a:cs typeface="Calibri"/>
                <a:sym typeface="Calibri"/>
              </a:rPr>
              <a:t>3</a:t>
            </a:r>
            <a:endParaRPr b="1" sz="2800">
              <a:solidFill>
                <a:schemeClr val="lt1"/>
              </a:solidFill>
              <a:latin typeface="Calibri"/>
              <a:ea typeface="Calibri"/>
              <a:cs typeface="Calibri"/>
              <a:sym typeface="Calibri"/>
            </a:endParaRPr>
          </a:p>
        </p:txBody>
      </p:sp>
      <p:sp>
        <p:nvSpPr>
          <p:cNvPr id="545" name="Google Shape;545;p34"/>
          <p:cNvSpPr txBox="1"/>
          <p:nvPr/>
        </p:nvSpPr>
        <p:spPr>
          <a:xfrm>
            <a:off x="6562278" y="2347607"/>
            <a:ext cx="4411980" cy="6248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600">
                <a:solidFill>
                  <a:schemeClr val="dk1"/>
                </a:solidFill>
                <a:latin typeface="Quattrocento Sans"/>
                <a:ea typeface="Quattrocento Sans"/>
                <a:cs typeface="Quattrocento Sans"/>
                <a:sym typeface="Quattrocento Sans"/>
              </a:rPr>
              <a:t>To get </a:t>
            </a:r>
            <a:r>
              <a:rPr b="1" lang="en-IN" sz="3200">
                <a:solidFill>
                  <a:schemeClr val="dk1"/>
                </a:solidFill>
                <a:latin typeface="Quattrocento Sans"/>
                <a:ea typeface="Quattrocento Sans"/>
                <a:cs typeface="Quattrocento Sans"/>
                <a:sym typeface="Quattrocento Sans"/>
              </a:rPr>
              <a:t>data</a:t>
            </a:r>
            <a:r>
              <a:rPr b="1" lang="en-IN" sz="3600">
                <a:solidFill>
                  <a:schemeClr val="dk1"/>
                </a:solidFill>
                <a:latin typeface="Quattrocento Sans"/>
                <a:ea typeface="Quattrocento Sans"/>
                <a:cs typeface="Quattrocento Sans"/>
                <a:sym typeface="Quattrocento Sans"/>
              </a:rPr>
              <a:t> from web</a:t>
            </a:r>
            <a:endParaRPr b="1" sz="3600">
              <a:solidFill>
                <a:schemeClr val="dk1"/>
              </a:solidFill>
              <a:latin typeface="Quattrocento Sans"/>
              <a:ea typeface="Quattrocento Sans"/>
              <a:cs typeface="Quattrocento Sans"/>
              <a:sym typeface="Quattrocento Sans"/>
            </a:endParaRPr>
          </a:p>
        </p:txBody>
      </p:sp>
      <p:sp>
        <p:nvSpPr>
          <p:cNvPr id="546" name="Google Shape;546;p34"/>
          <p:cNvSpPr/>
          <p:nvPr/>
        </p:nvSpPr>
        <p:spPr>
          <a:xfrm>
            <a:off x="6154730" y="1716560"/>
            <a:ext cx="5654978" cy="1940631"/>
          </a:xfrm>
          <a:prstGeom prst="rect">
            <a:avLst/>
          </a:prstGeom>
          <a:noFill/>
          <a:ln cap="flat" cmpd="sng" w="57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500"/>
                                        <p:tgtEl>
                                          <p:spTgt spid="5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500"/>
                                        <p:tgtEl>
                                          <p:spTgt spid="5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500"/>
                                        <p:tgtEl>
                                          <p:spTgt spid="5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3"/>
                                        </p:tgtEl>
                                        <p:attrNameLst>
                                          <p:attrName>style.visibility</p:attrName>
                                        </p:attrNameLst>
                                      </p:cBhvr>
                                      <p:to>
                                        <p:strVal val="visible"/>
                                      </p:to>
                                    </p:set>
                                    <p:anim calcmode="lin" valueType="num">
                                      <p:cBhvr additive="base">
                                        <p:cTn dur="500"/>
                                        <p:tgtEl>
                                          <p:spTgt spid="543"/>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1" name="Shape 551"/>
        <p:cNvGrpSpPr/>
        <p:nvPr/>
      </p:nvGrpSpPr>
      <p:grpSpPr>
        <a:xfrm>
          <a:off x="0" y="0"/>
          <a:ext cx="0" cy="0"/>
          <a:chOff x="0" y="0"/>
          <a:chExt cx="0" cy="0"/>
        </a:xfrm>
      </p:grpSpPr>
      <p:sp>
        <p:nvSpPr>
          <p:cNvPr id="552" name="Google Shape;552;p35"/>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FFFFFF"/>
              </a:buClr>
              <a:buSzPts val="3240"/>
              <a:buFont typeface="Quattrocento Sans"/>
              <a:buNone/>
            </a:pPr>
            <a:r>
              <a:rPr lang="en-IN" sz="3240">
                <a:latin typeface="Quattrocento Sans"/>
                <a:ea typeface="Quattrocento Sans"/>
                <a:cs typeface="Quattrocento Sans"/>
                <a:sym typeface="Quattrocento Sans"/>
              </a:rPr>
              <a:t>Now to edit your tables click on the edit query option</a:t>
            </a:r>
            <a:endParaRPr sz="3240">
              <a:latin typeface="Quattrocento Sans"/>
              <a:ea typeface="Quattrocento Sans"/>
              <a:cs typeface="Quattrocento Sans"/>
              <a:sym typeface="Quattrocento Sans"/>
            </a:endParaRPr>
          </a:p>
        </p:txBody>
      </p:sp>
      <p:sp>
        <p:nvSpPr>
          <p:cNvPr id="553" name="Google Shape;553;p35"/>
          <p:cNvSpPr txBox="1"/>
          <p:nvPr>
            <p:ph idx="1" type="body"/>
          </p:nvPr>
        </p:nvSpPr>
        <p:spPr>
          <a:xfrm>
            <a:off x="4784557" y="378594"/>
            <a:ext cx="6492240" cy="5257800"/>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SzPts val="2000"/>
              <a:buChar char=" "/>
            </a:pPr>
            <a:r>
              <a:rPr lang="en-IN">
                <a:solidFill>
                  <a:srgbClr val="000000"/>
                </a:solidFill>
                <a:latin typeface="Quattrocento Sans"/>
                <a:ea typeface="Quattrocento Sans"/>
                <a:cs typeface="Quattrocento Sans"/>
                <a:sym typeface="Quattrocento Sans"/>
              </a:rPr>
              <a:t>When we select </a:t>
            </a:r>
            <a:r>
              <a:rPr b="1" lang="en-IN">
                <a:solidFill>
                  <a:srgbClr val="000000"/>
                </a:solidFill>
                <a:latin typeface="Quattrocento Sans"/>
                <a:ea typeface="Quattrocento Sans"/>
                <a:cs typeface="Quattrocento Sans"/>
                <a:sym typeface="Quattrocento Sans"/>
              </a:rPr>
              <a:t>Edit</a:t>
            </a:r>
            <a:r>
              <a:rPr lang="en-IN">
                <a:solidFill>
                  <a:srgbClr val="000000"/>
                </a:solidFill>
                <a:latin typeface="Quattrocento Sans"/>
                <a:ea typeface="Quattrocento Sans"/>
                <a:cs typeface="Quattrocento Sans"/>
                <a:sym typeface="Quattrocento Sans"/>
              </a:rPr>
              <a:t>, Query Editor launches and a representative view of the table i.s presented. </a:t>
            </a:r>
            <a:endParaRPr>
              <a:solidFill>
                <a:srgbClr val="000000"/>
              </a:solidFill>
              <a:latin typeface="Quattrocento Sans"/>
              <a:ea typeface="Quattrocento Sans"/>
              <a:cs typeface="Quattrocento Sans"/>
              <a:sym typeface="Quattrocento Sans"/>
            </a:endParaRPr>
          </a:p>
          <a:p>
            <a:pPr indent="-127000" lvl="0" marL="91440" rtl="0" algn="l">
              <a:lnSpc>
                <a:spcPct val="90000"/>
              </a:lnSpc>
              <a:spcBef>
                <a:spcPts val="1400"/>
              </a:spcBef>
              <a:spcAft>
                <a:spcPts val="0"/>
              </a:spcAft>
              <a:buSzPts val="2000"/>
              <a:buChar char=" "/>
            </a:pPr>
            <a:r>
              <a:rPr lang="en-IN">
                <a:solidFill>
                  <a:srgbClr val="000000"/>
                </a:solidFill>
                <a:latin typeface="Quattrocento Sans"/>
                <a:ea typeface="Quattrocento Sans"/>
                <a:cs typeface="Quattrocento Sans"/>
                <a:sym typeface="Quattrocento Sans"/>
              </a:rPr>
              <a:t>The </a:t>
            </a:r>
            <a:r>
              <a:rPr b="1" lang="en-IN">
                <a:solidFill>
                  <a:srgbClr val="000000"/>
                </a:solidFill>
                <a:latin typeface="Quattrocento Sans"/>
                <a:ea typeface="Quattrocento Sans"/>
                <a:cs typeface="Quattrocento Sans"/>
                <a:sym typeface="Quattrocento Sans"/>
              </a:rPr>
              <a:t>Query Settings</a:t>
            </a:r>
            <a:r>
              <a:rPr lang="en-IN">
                <a:solidFill>
                  <a:srgbClr val="000000"/>
                </a:solidFill>
                <a:latin typeface="Quattrocento Sans"/>
                <a:ea typeface="Quattrocento Sans"/>
                <a:cs typeface="Quattrocento Sans"/>
                <a:sym typeface="Quattrocento Sans"/>
              </a:rPr>
              <a:t> pane is displayed (if it’s not, you can select </a:t>
            </a:r>
            <a:r>
              <a:rPr b="1" lang="en-IN">
                <a:solidFill>
                  <a:srgbClr val="000000"/>
                </a:solidFill>
                <a:latin typeface="Quattrocento Sans"/>
                <a:ea typeface="Quattrocento Sans"/>
                <a:cs typeface="Quattrocento Sans"/>
                <a:sym typeface="Quattrocento Sans"/>
              </a:rPr>
              <a:t>View</a:t>
            </a:r>
            <a:r>
              <a:rPr lang="en-IN">
                <a:solidFill>
                  <a:srgbClr val="000000"/>
                </a:solidFill>
                <a:latin typeface="Quattrocento Sans"/>
                <a:ea typeface="Quattrocento Sans"/>
                <a:cs typeface="Quattrocento Sans"/>
                <a:sym typeface="Quattrocento Sans"/>
              </a:rPr>
              <a:t> from the ribbon, then </a:t>
            </a:r>
            <a:r>
              <a:rPr b="1" lang="en-IN">
                <a:solidFill>
                  <a:srgbClr val="000000"/>
                </a:solidFill>
                <a:latin typeface="Quattrocento Sans"/>
                <a:ea typeface="Quattrocento Sans"/>
                <a:cs typeface="Quattrocento Sans"/>
                <a:sym typeface="Quattrocento Sans"/>
              </a:rPr>
              <a:t>Show &gt; Query Settings</a:t>
            </a:r>
            <a:r>
              <a:rPr lang="en-IN">
                <a:solidFill>
                  <a:srgbClr val="000000"/>
                </a:solidFill>
                <a:latin typeface="Quattrocento Sans"/>
                <a:ea typeface="Quattrocento Sans"/>
                <a:cs typeface="Quattrocento Sans"/>
                <a:sym typeface="Quattrocento Sans"/>
              </a:rPr>
              <a:t> to display the </a:t>
            </a:r>
            <a:r>
              <a:rPr b="1" lang="en-IN">
                <a:solidFill>
                  <a:srgbClr val="000000"/>
                </a:solidFill>
                <a:latin typeface="Quattrocento Sans"/>
                <a:ea typeface="Quattrocento Sans"/>
                <a:cs typeface="Quattrocento Sans"/>
                <a:sym typeface="Quattrocento Sans"/>
              </a:rPr>
              <a:t>Query Settings</a:t>
            </a:r>
            <a:r>
              <a:rPr lang="en-IN">
                <a:solidFill>
                  <a:srgbClr val="000000"/>
                </a:solidFill>
                <a:latin typeface="Quattrocento Sans"/>
                <a:ea typeface="Quattrocento Sans"/>
                <a:cs typeface="Quattrocento Sans"/>
                <a:sym typeface="Quattrocento Sans"/>
              </a:rPr>
              <a:t> pane). Here’s what that looks like.</a:t>
            </a:r>
            <a:endParaRPr/>
          </a:p>
        </p:txBody>
      </p:sp>
      <p:pic>
        <p:nvPicPr>
          <p:cNvPr id="554" name="Google Shape;554;p35"/>
          <p:cNvPicPr preferRelativeResize="0"/>
          <p:nvPr/>
        </p:nvPicPr>
        <p:blipFill rotWithShape="1">
          <a:blip r:embed="rId3">
            <a:alphaModFix/>
          </a:blip>
          <a:srcRect b="0" l="0" r="5615" t="0"/>
          <a:stretch/>
        </p:blipFill>
        <p:spPr>
          <a:xfrm>
            <a:off x="4102517" y="2467450"/>
            <a:ext cx="8089483" cy="4390550"/>
          </a:xfrm>
          <a:prstGeom prst="rect">
            <a:avLst/>
          </a:prstGeom>
          <a:noFill/>
          <a:ln>
            <a:noFill/>
          </a:ln>
        </p:spPr>
      </p:pic>
      <p:pic>
        <p:nvPicPr>
          <p:cNvPr id="555" name="Google Shape;555;p35"/>
          <p:cNvPicPr preferRelativeResize="0"/>
          <p:nvPr/>
        </p:nvPicPr>
        <p:blipFill rotWithShape="1">
          <a:blip r:embed="rId4">
            <a:alphaModFix/>
          </a:blip>
          <a:srcRect b="0" l="0" r="0" t="0"/>
          <a:stretch/>
        </p:blipFill>
        <p:spPr>
          <a:xfrm>
            <a:off x="-1" y="3151402"/>
            <a:ext cx="3932589" cy="3171906"/>
          </a:xfrm>
          <a:prstGeom prst="rect">
            <a:avLst/>
          </a:prstGeom>
          <a:noFill/>
          <a:ln>
            <a:noFill/>
          </a:ln>
        </p:spPr>
      </p:pic>
      <p:cxnSp>
        <p:nvCxnSpPr>
          <p:cNvPr id="556" name="Google Shape;556;p35"/>
          <p:cNvCxnSpPr/>
          <p:nvPr/>
        </p:nvCxnSpPr>
        <p:spPr>
          <a:xfrm flipH="1">
            <a:off x="2789695" y="3151402"/>
            <a:ext cx="232475" cy="743096"/>
          </a:xfrm>
          <a:prstGeom prst="straightConnector1">
            <a:avLst/>
          </a:prstGeom>
          <a:noFill/>
          <a:ln cap="flat" cmpd="sng" w="57150">
            <a:solidFill>
              <a:schemeClr val="accent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2"/>
                                        </p:tgtEl>
                                        <p:attrNameLst>
                                          <p:attrName>style.visibility</p:attrName>
                                        </p:attrNameLst>
                                      </p:cBhvr>
                                      <p:to>
                                        <p:strVal val="visible"/>
                                      </p:to>
                                    </p:set>
                                    <p:anim calcmode="lin" valueType="num">
                                      <p:cBhvr additive="base">
                                        <p:cTn dur="500"/>
                                        <p:tgtEl>
                                          <p:spTgt spid="5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anim calcmode="lin" valueType="num">
                                      <p:cBhvr additive="base">
                                        <p:cTn dur="500"/>
                                        <p:tgtEl>
                                          <p:spTgt spid="55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anim calcmode="lin" valueType="num">
                                      <p:cBhvr additive="base">
                                        <p:cTn dur="500"/>
                                        <p:tgtEl>
                                          <p:spTgt spid="55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36"/>
          <p:cNvSpPr txBox="1"/>
          <p:nvPr>
            <p:ph type="title"/>
          </p:nvPr>
        </p:nvSpPr>
        <p:spPr>
          <a:xfrm>
            <a:off x="457200" y="594359"/>
            <a:ext cx="3200400" cy="2630104"/>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FFFFFF"/>
              </a:buClr>
              <a:buSzPts val="2400"/>
              <a:buFont typeface="Quattrocento Sans"/>
              <a:buNone/>
            </a:pPr>
            <a:r>
              <a:rPr lang="en-IN" sz="2400">
                <a:latin typeface="Quattrocento Sans"/>
                <a:ea typeface="Quattrocento Sans"/>
                <a:cs typeface="Quattrocento Sans"/>
                <a:sym typeface="Quattrocento Sans"/>
              </a:rPr>
              <a:t>When you are making changed to the data query editor takes your commands one by one and does the needful without disturbing original data these steps are shown in query settings pane</a:t>
            </a:r>
            <a:endParaRPr sz="2400">
              <a:latin typeface="Quattrocento Sans"/>
              <a:ea typeface="Quattrocento Sans"/>
              <a:cs typeface="Quattrocento Sans"/>
              <a:sym typeface="Quattrocento Sans"/>
            </a:endParaRPr>
          </a:p>
        </p:txBody>
      </p:sp>
      <p:pic>
        <p:nvPicPr>
          <p:cNvPr id="563" name="Google Shape;563;p36"/>
          <p:cNvPicPr preferRelativeResize="0"/>
          <p:nvPr>
            <p:ph idx="1" type="body"/>
          </p:nvPr>
        </p:nvPicPr>
        <p:blipFill rotWithShape="1">
          <a:blip r:embed="rId3">
            <a:alphaModFix/>
          </a:blip>
          <a:srcRect b="0" l="0" r="0" t="0"/>
          <a:stretch/>
        </p:blipFill>
        <p:spPr>
          <a:xfrm>
            <a:off x="4095750" y="1"/>
            <a:ext cx="7656512" cy="6858000"/>
          </a:xfrm>
          <a:prstGeom prst="rect">
            <a:avLst/>
          </a:prstGeom>
          <a:noFill/>
          <a:ln>
            <a:noFill/>
          </a:ln>
        </p:spPr>
      </p:pic>
      <p:pic>
        <p:nvPicPr>
          <p:cNvPr id="564" name="Google Shape;564;p36"/>
          <p:cNvPicPr preferRelativeResize="0"/>
          <p:nvPr/>
        </p:nvPicPr>
        <p:blipFill rotWithShape="1">
          <a:blip r:embed="rId4">
            <a:alphaModFix/>
          </a:blip>
          <a:srcRect b="0" l="0" r="0" t="0"/>
          <a:stretch/>
        </p:blipFill>
        <p:spPr>
          <a:xfrm>
            <a:off x="557213" y="3360420"/>
            <a:ext cx="2447925" cy="3228975"/>
          </a:xfrm>
          <a:prstGeom prst="rect">
            <a:avLst/>
          </a:prstGeom>
          <a:noFill/>
          <a:ln>
            <a:noFill/>
          </a:ln>
        </p:spPr>
      </p:pic>
      <p:cxnSp>
        <p:nvCxnSpPr>
          <p:cNvPr id="565" name="Google Shape;565;p36"/>
          <p:cNvCxnSpPr/>
          <p:nvPr/>
        </p:nvCxnSpPr>
        <p:spPr>
          <a:xfrm flipH="1">
            <a:off x="6478292" y="170481"/>
            <a:ext cx="30996" cy="604434"/>
          </a:xfrm>
          <a:prstGeom prst="straightConnector1">
            <a:avLst/>
          </a:prstGeom>
          <a:noFill/>
          <a:ln cap="flat" cmpd="sng" w="57150">
            <a:solidFill>
              <a:schemeClr val="accent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500"/>
                                        <p:tgtEl>
                                          <p:spTgt spid="5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3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Quattrocento Sans"/>
              <a:buNone/>
            </a:pPr>
            <a:r>
              <a:rPr lang="en-IN">
                <a:latin typeface="Quattrocento Sans"/>
                <a:ea typeface="Quattrocento Sans"/>
                <a:cs typeface="Quattrocento Sans"/>
                <a:sym typeface="Quattrocento Sans"/>
              </a:rPr>
              <a:t>COMBINING QUERIES </a:t>
            </a:r>
            <a:br>
              <a:rPr lang="en-IN">
                <a:latin typeface="Quattrocento Sans"/>
                <a:ea typeface="Quattrocento Sans"/>
                <a:cs typeface="Quattrocento Sans"/>
                <a:sym typeface="Quattrocento Sans"/>
              </a:rPr>
            </a:br>
            <a:r>
              <a:rPr lang="en-IN" sz="2400">
                <a:latin typeface="Quattrocento Sans"/>
                <a:ea typeface="Quattrocento Sans"/>
                <a:cs typeface="Quattrocento Sans"/>
                <a:sym typeface="Quattrocento Sans"/>
              </a:rPr>
              <a:t>There are two primary ways of combining queries – </a:t>
            </a:r>
            <a:r>
              <a:rPr i="1" lang="en-IN" sz="2400">
                <a:latin typeface="Quattrocento Sans"/>
                <a:ea typeface="Quattrocento Sans"/>
                <a:cs typeface="Quattrocento Sans"/>
                <a:sym typeface="Quattrocento Sans"/>
              </a:rPr>
              <a:t>merging</a:t>
            </a:r>
            <a:r>
              <a:rPr lang="en-IN" sz="2400">
                <a:latin typeface="Quattrocento Sans"/>
                <a:ea typeface="Quattrocento Sans"/>
                <a:cs typeface="Quattrocento Sans"/>
                <a:sym typeface="Quattrocento Sans"/>
              </a:rPr>
              <a:t> and </a:t>
            </a:r>
            <a:r>
              <a:rPr i="1" lang="en-IN" sz="2400">
                <a:latin typeface="Quattrocento Sans"/>
                <a:ea typeface="Quattrocento Sans"/>
                <a:cs typeface="Quattrocento Sans"/>
                <a:sym typeface="Quattrocento Sans"/>
              </a:rPr>
              <a:t>appending</a:t>
            </a:r>
            <a:r>
              <a:rPr lang="en-IN" sz="2400">
                <a:latin typeface="Quattrocento Sans"/>
                <a:ea typeface="Quattrocento Sans"/>
                <a:cs typeface="Quattrocento Sans"/>
                <a:sym typeface="Quattrocento Sans"/>
              </a:rPr>
              <a:t>.</a:t>
            </a:r>
            <a:endParaRPr/>
          </a:p>
        </p:txBody>
      </p:sp>
      <p:sp>
        <p:nvSpPr>
          <p:cNvPr id="572" name="Google Shape;572;p37"/>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00"/>
              <a:buNone/>
            </a:pPr>
            <a:r>
              <a:rPr lang="en-IN"/>
              <a:t>MERGING </a:t>
            </a:r>
            <a:endParaRPr/>
          </a:p>
        </p:txBody>
      </p:sp>
      <p:sp>
        <p:nvSpPr>
          <p:cNvPr id="573" name="Google Shape;573;p37"/>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SzPts val="2000"/>
              <a:buChar char=" "/>
            </a:pPr>
            <a:r>
              <a:rPr lang="en-IN">
                <a:solidFill>
                  <a:srgbClr val="000000"/>
                </a:solidFill>
                <a:latin typeface="Quattrocento Sans"/>
                <a:ea typeface="Quattrocento Sans"/>
                <a:cs typeface="Quattrocento Sans"/>
                <a:sym typeface="Quattrocento Sans"/>
              </a:rPr>
              <a:t>When you have one or more columns that you’d like to add to another query, you </a:t>
            </a:r>
            <a:r>
              <a:rPr b="1" lang="en-IN">
                <a:solidFill>
                  <a:srgbClr val="000000"/>
                </a:solidFill>
                <a:latin typeface="Quattrocento Sans"/>
                <a:ea typeface="Quattrocento Sans"/>
                <a:cs typeface="Quattrocento Sans"/>
                <a:sym typeface="Quattrocento Sans"/>
              </a:rPr>
              <a:t>merge</a:t>
            </a:r>
            <a:r>
              <a:rPr lang="en-IN">
                <a:solidFill>
                  <a:srgbClr val="000000"/>
                </a:solidFill>
                <a:latin typeface="Quattrocento Sans"/>
                <a:ea typeface="Quattrocento Sans"/>
                <a:cs typeface="Quattrocento Sans"/>
                <a:sym typeface="Quattrocento Sans"/>
              </a:rPr>
              <a:t> the queries</a:t>
            </a:r>
            <a:endParaRPr/>
          </a:p>
        </p:txBody>
      </p:sp>
      <p:sp>
        <p:nvSpPr>
          <p:cNvPr id="574" name="Google Shape;574;p37"/>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00"/>
              <a:buNone/>
            </a:pPr>
            <a:r>
              <a:rPr lang="en-IN"/>
              <a:t>APPENDING</a:t>
            </a:r>
            <a:endParaRPr/>
          </a:p>
        </p:txBody>
      </p:sp>
      <p:sp>
        <p:nvSpPr>
          <p:cNvPr id="575" name="Google Shape;575;p37"/>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SzPts val="2000"/>
              <a:buChar char=" "/>
            </a:pPr>
            <a:r>
              <a:rPr lang="en-IN">
                <a:solidFill>
                  <a:srgbClr val="000000"/>
                </a:solidFill>
                <a:latin typeface="Quattrocento Sans"/>
                <a:ea typeface="Quattrocento Sans"/>
                <a:cs typeface="Quattrocento Sans"/>
                <a:sym typeface="Quattrocento Sans"/>
              </a:rPr>
              <a:t>When you have additional rows of data that you’d like to add to an existing query, you </a:t>
            </a:r>
            <a:r>
              <a:rPr b="1" lang="en-IN">
                <a:solidFill>
                  <a:srgbClr val="000000"/>
                </a:solidFill>
                <a:latin typeface="Quattrocento Sans"/>
                <a:ea typeface="Quattrocento Sans"/>
                <a:cs typeface="Quattrocento Sans"/>
                <a:sym typeface="Quattrocento Sans"/>
              </a:rPr>
              <a:t>append</a:t>
            </a:r>
            <a:r>
              <a:rPr lang="en-IN">
                <a:solidFill>
                  <a:srgbClr val="000000"/>
                </a:solidFill>
                <a:latin typeface="Quattrocento Sans"/>
                <a:ea typeface="Quattrocento Sans"/>
                <a:cs typeface="Quattrocento Sans"/>
                <a:sym typeface="Quattrocento Sans"/>
              </a:rPr>
              <a:t> the query</a:t>
            </a:r>
            <a:endParaRPr/>
          </a:p>
        </p:txBody>
      </p:sp>
      <p:pic>
        <p:nvPicPr>
          <p:cNvPr descr="Image result for merging and appending queries in power bi" id="576" name="Google Shape;576;p37"/>
          <p:cNvPicPr preferRelativeResize="0"/>
          <p:nvPr/>
        </p:nvPicPr>
        <p:blipFill rotWithShape="1">
          <a:blip r:embed="rId3">
            <a:alphaModFix/>
          </a:blip>
          <a:srcRect b="0" l="22744" r="6072" t="0"/>
          <a:stretch/>
        </p:blipFill>
        <p:spPr>
          <a:xfrm>
            <a:off x="4381500" y="3552825"/>
            <a:ext cx="3672840" cy="3305175"/>
          </a:xfrm>
          <a:prstGeom prst="rect">
            <a:avLst/>
          </a:prstGeom>
          <a:noFill/>
          <a:ln>
            <a:noFill/>
          </a:ln>
        </p:spPr>
      </p:pic>
      <p:pic>
        <p:nvPicPr>
          <p:cNvPr descr="Image result for merging and appending queries in power bi" id="577" name="Google Shape;577;p37"/>
          <p:cNvPicPr preferRelativeResize="0"/>
          <p:nvPr/>
        </p:nvPicPr>
        <p:blipFill rotWithShape="1">
          <a:blip r:embed="rId4">
            <a:alphaModFix/>
          </a:blip>
          <a:srcRect b="0" l="0" r="0" t="0"/>
          <a:stretch/>
        </p:blipFill>
        <p:spPr>
          <a:xfrm>
            <a:off x="0" y="3552824"/>
            <a:ext cx="4381500" cy="3305175"/>
          </a:xfrm>
          <a:prstGeom prst="rect">
            <a:avLst/>
          </a:prstGeom>
          <a:noFill/>
          <a:ln>
            <a:noFill/>
          </a:ln>
        </p:spPr>
      </p:pic>
      <p:pic>
        <p:nvPicPr>
          <p:cNvPr descr="Image result for merging and appending queries in power bi" id="578" name="Google Shape;578;p37"/>
          <p:cNvPicPr preferRelativeResize="0"/>
          <p:nvPr/>
        </p:nvPicPr>
        <p:blipFill rotWithShape="1">
          <a:blip r:embed="rId5">
            <a:alphaModFix/>
          </a:blip>
          <a:srcRect b="0" l="3866" r="5525" t="0"/>
          <a:stretch/>
        </p:blipFill>
        <p:spPr>
          <a:xfrm>
            <a:off x="8054340" y="3552824"/>
            <a:ext cx="4137660" cy="3305175"/>
          </a:xfrm>
          <a:prstGeom prst="rect">
            <a:avLst/>
          </a:prstGeom>
          <a:noFill/>
          <a:ln>
            <a:noFill/>
          </a:ln>
        </p:spPr>
      </p:pic>
      <p:cxnSp>
        <p:nvCxnSpPr>
          <p:cNvPr id="579" name="Google Shape;579;p37"/>
          <p:cNvCxnSpPr/>
          <p:nvPr/>
        </p:nvCxnSpPr>
        <p:spPr>
          <a:xfrm rot="5400000">
            <a:off x="297120" y="2430780"/>
            <a:ext cx="929700" cy="396300"/>
          </a:xfrm>
          <a:prstGeom prst="bentConnector3">
            <a:avLst>
              <a:gd fmla="val 50000" name="adj1"/>
            </a:avLst>
          </a:prstGeom>
          <a:noFill/>
          <a:ln cap="flat" cmpd="sng" w="12700">
            <a:solidFill>
              <a:schemeClr val="accent1"/>
            </a:solidFill>
            <a:prstDash val="solid"/>
            <a:round/>
            <a:headEnd len="sm" w="sm" type="none"/>
            <a:tailEnd len="med" w="med" type="triangle"/>
          </a:ln>
        </p:spPr>
      </p:cxnSp>
      <p:cxnSp>
        <p:nvCxnSpPr>
          <p:cNvPr id="580" name="Google Shape;580;p37"/>
          <p:cNvCxnSpPr/>
          <p:nvPr/>
        </p:nvCxnSpPr>
        <p:spPr>
          <a:xfrm flipH="1" rot="-5400000">
            <a:off x="10585110" y="2066102"/>
            <a:ext cx="1476300" cy="1036200"/>
          </a:xfrm>
          <a:prstGeom prst="bentConnector3">
            <a:avLst>
              <a:gd fmla="val 50000" name="adj1"/>
            </a:avLst>
          </a:prstGeom>
          <a:noFill/>
          <a:ln cap="flat" cmpd="sng" w="12700">
            <a:solidFill>
              <a:schemeClr val="accent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500"/>
                                        <p:tgtEl>
                                          <p:spTgt spid="5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8"/>
                                        </p:tgtEl>
                                        <p:attrNameLst>
                                          <p:attrName>style.visibility</p:attrName>
                                        </p:attrNameLst>
                                      </p:cBhvr>
                                      <p:to>
                                        <p:strVal val="visible"/>
                                      </p:to>
                                    </p:set>
                                    <p:anim calcmode="lin" valueType="num">
                                      <p:cBhvr additive="base">
                                        <p:cTn dur="500"/>
                                        <p:tgtEl>
                                          <p:spTgt spid="5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3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000"/>
              <a:buFont typeface="Quattrocento Sans"/>
              <a:buNone/>
            </a:pPr>
            <a:r>
              <a:rPr lang="en-IN" sz="4000">
                <a:latin typeface="Quattrocento Sans"/>
                <a:ea typeface="Quattrocento Sans"/>
                <a:cs typeface="Quattrocento Sans"/>
                <a:sym typeface="Quattrocento Sans"/>
              </a:rPr>
              <a:t>How to create relationship between two tables in Power BI</a:t>
            </a:r>
            <a:endParaRPr sz="4000">
              <a:latin typeface="Quattrocento Sans"/>
              <a:ea typeface="Quattrocento Sans"/>
              <a:cs typeface="Quattrocento Sans"/>
              <a:sym typeface="Quattrocento Sans"/>
            </a:endParaRPr>
          </a:p>
        </p:txBody>
      </p:sp>
      <p:sp>
        <p:nvSpPr>
          <p:cNvPr id="587" name="Google Shape;587;p38"/>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Autofit/>
          </a:bodyPr>
          <a:lstStyle/>
          <a:p>
            <a:pPr indent="0" lvl="0" marL="91440" rtl="0" algn="l">
              <a:lnSpc>
                <a:spcPct val="90000"/>
              </a:lnSpc>
              <a:spcBef>
                <a:spcPts val="0"/>
              </a:spcBef>
              <a:spcAft>
                <a:spcPts val="0"/>
              </a:spcAft>
              <a:buSzPts val="2000"/>
              <a:buNone/>
            </a:pPr>
            <a:r>
              <a:t/>
            </a:r>
            <a:endParaRPr b="1" u="sng">
              <a:solidFill>
                <a:srgbClr val="000000"/>
              </a:solidFill>
              <a:latin typeface="Quattrocento Sans"/>
              <a:ea typeface="Quattrocento Sans"/>
              <a:cs typeface="Quattrocento Sans"/>
              <a:sym typeface="Quattrocento Sans"/>
            </a:endParaRPr>
          </a:p>
          <a:p>
            <a:pPr indent="0" lvl="0" marL="91440" rtl="0" algn="l">
              <a:lnSpc>
                <a:spcPct val="90000"/>
              </a:lnSpc>
              <a:spcBef>
                <a:spcPts val="1400"/>
              </a:spcBef>
              <a:spcAft>
                <a:spcPts val="0"/>
              </a:spcAft>
              <a:buSzPts val="2000"/>
              <a:buNone/>
            </a:pPr>
            <a:r>
              <a:t/>
            </a:r>
            <a:endParaRPr/>
          </a:p>
        </p:txBody>
      </p:sp>
      <p:sp>
        <p:nvSpPr>
          <p:cNvPr id="588" name="Google Shape;588;p38"/>
          <p:cNvSpPr txBox="1"/>
          <p:nvPr>
            <p:ph idx="2" type="body"/>
          </p:nvPr>
        </p:nvSpPr>
        <p:spPr>
          <a:xfrm>
            <a:off x="6651872" y="1862668"/>
            <a:ext cx="4937760" cy="4023360"/>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Clr>
                <a:srgbClr val="DC3C00"/>
              </a:buClr>
              <a:buSzPts val="2000"/>
              <a:buChar char=" "/>
            </a:pPr>
            <a:r>
              <a:rPr b="1" lang="en-IN" u="sng">
                <a:solidFill>
                  <a:srgbClr val="000000"/>
                </a:solidFill>
                <a:latin typeface="Quattrocento Sans"/>
                <a:ea typeface="Quattrocento Sans"/>
                <a:cs typeface="Quattrocento Sans"/>
                <a:sym typeface="Quattrocento Sans"/>
              </a:rPr>
              <a:t>Create a relationship manually</a:t>
            </a:r>
            <a:endParaRPr/>
          </a:p>
          <a:p>
            <a:pPr indent="-127000" lvl="0" marL="91440" rtl="0" algn="l">
              <a:lnSpc>
                <a:spcPct val="90000"/>
              </a:lnSpc>
              <a:spcBef>
                <a:spcPts val="1400"/>
              </a:spcBef>
              <a:spcAft>
                <a:spcPts val="0"/>
              </a:spcAft>
              <a:buClr>
                <a:srgbClr val="DC3C00"/>
              </a:buClr>
              <a:buSzPts val="2000"/>
              <a:buFont typeface="Arial"/>
              <a:buChar char="•"/>
            </a:pPr>
            <a:r>
              <a:rPr lang="en-IN"/>
              <a:t>On the </a:t>
            </a:r>
            <a:r>
              <a:rPr b="1" lang="en-IN"/>
              <a:t>Home</a:t>
            </a:r>
            <a:r>
              <a:rPr lang="en-IN"/>
              <a:t> tab, click </a:t>
            </a:r>
            <a:r>
              <a:rPr b="1" lang="en-IN"/>
              <a:t>Manage Relationships</a:t>
            </a:r>
            <a:r>
              <a:rPr lang="en-IN"/>
              <a:t> &gt; </a:t>
            </a:r>
            <a:r>
              <a:rPr b="1" lang="en-IN"/>
              <a:t>New</a:t>
            </a:r>
            <a:endParaRPr/>
          </a:p>
          <a:p>
            <a:pPr indent="-127000" lvl="0" marL="91440" rtl="0" algn="l">
              <a:lnSpc>
                <a:spcPct val="90000"/>
              </a:lnSpc>
              <a:spcBef>
                <a:spcPts val="1400"/>
              </a:spcBef>
              <a:spcAft>
                <a:spcPts val="0"/>
              </a:spcAft>
              <a:buClr>
                <a:srgbClr val="DC3C00"/>
              </a:buClr>
              <a:buSzPts val="2000"/>
              <a:buFont typeface="Arial"/>
              <a:buChar char="•"/>
            </a:pPr>
            <a:r>
              <a:rPr lang="en-IN"/>
              <a:t> In the </a:t>
            </a:r>
            <a:r>
              <a:rPr b="1" lang="en-IN"/>
              <a:t>Create Relationship</a:t>
            </a:r>
            <a:r>
              <a:rPr lang="en-IN"/>
              <a:t> dialog, in the first table drop-down list, select a table,  and then select the column you want to use in the relationship.</a:t>
            </a:r>
            <a:endParaRPr/>
          </a:p>
          <a:p>
            <a:pPr indent="-127000" lvl="0" marL="91440" rtl="0" algn="l">
              <a:lnSpc>
                <a:spcPct val="90000"/>
              </a:lnSpc>
              <a:spcBef>
                <a:spcPts val="1400"/>
              </a:spcBef>
              <a:spcAft>
                <a:spcPts val="0"/>
              </a:spcAft>
              <a:buClr>
                <a:srgbClr val="DC3C00"/>
              </a:buClr>
              <a:buSzPts val="2000"/>
              <a:buFont typeface="Arial"/>
              <a:buChar char="•"/>
            </a:pPr>
            <a:r>
              <a:rPr lang="en-IN"/>
              <a:t>In the to second table drop-down list, select the other table you want in the relationship, then select the other column you want to use, and then click </a:t>
            </a:r>
            <a:r>
              <a:rPr b="1" lang="en-IN"/>
              <a:t>OK</a:t>
            </a:r>
            <a:r>
              <a:rPr lang="en-IN"/>
              <a:t>.</a:t>
            </a:r>
            <a:endParaRPr b="1" u="sng">
              <a:solidFill>
                <a:srgbClr val="000000"/>
              </a:solidFill>
              <a:latin typeface="Quattrocento Sans"/>
              <a:ea typeface="Quattrocento Sans"/>
              <a:cs typeface="Quattrocento Sans"/>
              <a:sym typeface="Quattrocento Sans"/>
            </a:endParaRPr>
          </a:p>
          <a:p>
            <a:pPr indent="0" lvl="0" marL="91440" rtl="0" algn="l">
              <a:lnSpc>
                <a:spcPct val="90000"/>
              </a:lnSpc>
              <a:spcBef>
                <a:spcPts val="1400"/>
              </a:spcBef>
              <a:spcAft>
                <a:spcPts val="0"/>
              </a:spcAft>
              <a:buSzPts val="2000"/>
              <a:buNone/>
            </a:pPr>
            <a:r>
              <a:t/>
            </a:r>
            <a:endParaRPr/>
          </a:p>
        </p:txBody>
      </p:sp>
      <p:pic>
        <p:nvPicPr>
          <p:cNvPr id="589" name="Google Shape;589;p38"/>
          <p:cNvPicPr preferRelativeResize="0"/>
          <p:nvPr/>
        </p:nvPicPr>
        <p:blipFill rotWithShape="1">
          <a:blip r:embed="rId3">
            <a:alphaModFix/>
          </a:blip>
          <a:srcRect b="0" l="0" r="0" t="0"/>
          <a:stretch/>
        </p:blipFill>
        <p:spPr>
          <a:xfrm>
            <a:off x="0" y="1845734"/>
            <a:ext cx="6620876" cy="5012266"/>
          </a:xfrm>
          <a:prstGeom prst="rect">
            <a:avLst/>
          </a:prstGeom>
          <a:noFill/>
          <a:ln>
            <a:noFill/>
          </a:ln>
        </p:spPr>
      </p:pic>
      <p:sp>
        <p:nvSpPr>
          <p:cNvPr id="590" name="Google Shape;590;p38"/>
          <p:cNvSpPr/>
          <p:nvPr/>
        </p:nvSpPr>
        <p:spPr>
          <a:xfrm>
            <a:off x="1097279" y="2675467"/>
            <a:ext cx="199812" cy="406400"/>
          </a:xfrm>
          <a:prstGeom prst="down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38"/>
          <p:cNvSpPr/>
          <p:nvPr/>
        </p:nvSpPr>
        <p:spPr>
          <a:xfrm>
            <a:off x="2468879" y="4148667"/>
            <a:ext cx="199812" cy="406400"/>
          </a:xfrm>
          <a:prstGeom prst="down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0"/>
                                        </p:tgtEl>
                                        <p:attrNameLst>
                                          <p:attrName>style.visibility</p:attrName>
                                        </p:attrNameLst>
                                      </p:cBhvr>
                                      <p:to>
                                        <p:strVal val="visible"/>
                                      </p:to>
                                    </p:set>
                                    <p:anim calcmode="lin" valueType="num">
                                      <p:cBhvr additive="base">
                                        <p:cTn dur="500"/>
                                        <p:tgtEl>
                                          <p:spTgt spid="5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91"/>
                                        </p:tgtEl>
                                        <p:attrNameLst>
                                          <p:attrName>style.visibility</p:attrName>
                                        </p:attrNameLst>
                                      </p:cBhvr>
                                      <p:to>
                                        <p:strVal val="visible"/>
                                      </p:to>
                                    </p:set>
                                    <p:anim calcmode="lin" valueType="num">
                                      <p:cBhvr additive="base">
                                        <p:cTn dur="500"/>
                                        <p:tgtEl>
                                          <p:spTgt spid="5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39"/>
          <p:cNvSpPr txBox="1"/>
          <p:nvPr>
            <p:ph type="title"/>
          </p:nvPr>
        </p:nvSpPr>
        <p:spPr>
          <a:xfrm>
            <a:off x="1918691" y="76795"/>
            <a:ext cx="10058400" cy="1085346"/>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0000"/>
              </a:buClr>
              <a:buSzPts val="3600"/>
              <a:buFont typeface="Quattrocento Sans"/>
              <a:buNone/>
            </a:pPr>
            <a:r>
              <a:rPr b="1" lang="en-IN" sz="3600">
                <a:solidFill>
                  <a:srgbClr val="000000"/>
                </a:solidFill>
                <a:latin typeface="Quattrocento Sans"/>
                <a:ea typeface="Quattrocento Sans"/>
                <a:cs typeface="Quattrocento Sans"/>
                <a:sym typeface="Quattrocento Sans"/>
              </a:rPr>
              <a:t>AutoDetect during loading</a:t>
            </a:r>
            <a:br>
              <a:rPr b="1" lang="en-IN" sz="3600">
                <a:solidFill>
                  <a:srgbClr val="000000"/>
                </a:solidFill>
                <a:latin typeface="Quattrocento Sans"/>
                <a:ea typeface="Quattrocento Sans"/>
                <a:cs typeface="Quattrocento Sans"/>
                <a:sym typeface="Quattrocento Sans"/>
              </a:rPr>
            </a:br>
            <a:endParaRPr sz="3600">
              <a:latin typeface="Quattrocento Sans"/>
              <a:ea typeface="Quattrocento Sans"/>
              <a:cs typeface="Quattrocento Sans"/>
              <a:sym typeface="Quattrocento Sans"/>
            </a:endParaRPr>
          </a:p>
        </p:txBody>
      </p:sp>
      <p:sp>
        <p:nvSpPr>
          <p:cNvPr id="597" name="Google Shape;597;p39"/>
          <p:cNvSpPr txBox="1"/>
          <p:nvPr>
            <p:ph idx="1" type="body"/>
          </p:nvPr>
        </p:nvSpPr>
        <p:spPr>
          <a:xfrm>
            <a:off x="274837" y="902157"/>
            <a:ext cx="11269334" cy="923389"/>
          </a:xfrm>
          <a:prstGeom prst="rect">
            <a:avLst/>
          </a:prstGeom>
          <a:noFill/>
          <a:ln>
            <a:noFill/>
          </a:ln>
        </p:spPr>
        <p:txBody>
          <a:bodyPr anchorCtr="0" anchor="t" bIns="45700" lIns="91425" spcFirstLastPara="1" rIns="91425" wrap="square" tIns="45700">
            <a:noAutofit/>
          </a:bodyPr>
          <a:lstStyle/>
          <a:p>
            <a:pPr indent="-285750" lvl="0" marL="285750" rtl="0" algn="l">
              <a:lnSpc>
                <a:spcPct val="90000"/>
              </a:lnSpc>
              <a:spcBef>
                <a:spcPts val="0"/>
              </a:spcBef>
              <a:spcAft>
                <a:spcPts val="0"/>
              </a:spcAft>
              <a:buSzPts val="1800"/>
              <a:buFont typeface="Arial"/>
              <a:buChar char="•"/>
            </a:pPr>
            <a:r>
              <a:rPr lang="en-IN" sz="1800">
                <a:latin typeface="Quattrocento Sans"/>
                <a:ea typeface="Quattrocento Sans"/>
                <a:cs typeface="Quattrocento Sans"/>
                <a:sym typeface="Quattrocento Sans"/>
              </a:rPr>
              <a:t>ON THE </a:t>
            </a:r>
            <a:r>
              <a:rPr b="1" lang="en-IN" sz="1800">
                <a:latin typeface="Quattrocento Sans"/>
                <a:ea typeface="Quattrocento Sans"/>
                <a:cs typeface="Quattrocento Sans"/>
                <a:sym typeface="Quattrocento Sans"/>
              </a:rPr>
              <a:t>HOME</a:t>
            </a:r>
            <a:r>
              <a:rPr lang="en-IN" sz="1800">
                <a:latin typeface="Quattrocento Sans"/>
                <a:ea typeface="Quattrocento Sans"/>
                <a:cs typeface="Quattrocento Sans"/>
                <a:sym typeface="Quattrocento Sans"/>
              </a:rPr>
              <a:t> TAB, CLICK </a:t>
            </a:r>
            <a:r>
              <a:rPr b="1" lang="en-IN" sz="1800">
                <a:latin typeface="Quattrocento Sans"/>
                <a:ea typeface="Quattrocento Sans"/>
                <a:cs typeface="Quattrocento Sans"/>
                <a:sym typeface="Quattrocento Sans"/>
              </a:rPr>
              <a:t>MANAGE RELATIONSHIPS</a:t>
            </a:r>
            <a:r>
              <a:rPr lang="en-IN" sz="1800">
                <a:latin typeface="Quattrocento Sans"/>
                <a:ea typeface="Quattrocento Sans"/>
                <a:cs typeface="Quattrocento Sans"/>
                <a:sym typeface="Quattrocento Sans"/>
              </a:rPr>
              <a:t> &gt;</a:t>
            </a:r>
            <a:r>
              <a:rPr b="1" lang="en-IN" sz="1800">
                <a:latin typeface="Quattrocento Sans"/>
                <a:ea typeface="Quattrocento Sans"/>
                <a:cs typeface="Quattrocento Sans"/>
                <a:sym typeface="Quattrocento Sans"/>
              </a:rPr>
              <a:t>AUTODETECT</a:t>
            </a:r>
            <a:endParaRPr/>
          </a:p>
          <a:p>
            <a:pPr indent="0" lvl="0" marL="0" rtl="0" algn="l">
              <a:lnSpc>
                <a:spcPct val="90000"/>
              </a:lnSpc>
              <a:spcBef>
                <a:spcPts val="1400"/>
              </a:spcBef>
              <a:spcAft>
                <a:spcPts val="0"/>
              </a:spcAft>
              <a:buSzPts val="1800"/>
              <a:buNone/>
            </a:pPr>
            <a:r>
              <a:t/>
            </a:r>
            <a:endParaRPr sz="1800"/>
          </a:p>
        </p:txBody>
      </p:sp>
      <p:pic>
        <p:nvPicPr>
          <p:cNvPr id="598" name="Google Shape;598;p39"/>
          <p:cNvPicPr preferRelativeResize="0"/>
          <p:nvPr/>
        </p:nvPicPr>
        <p:blipFill rotWithShape="1">
          <a:blip r:embed="rId3">
            <a:alphaModFix/>
          </a:blip>
          <a:srcRect b="0" l="0" r="0" t="0"/>
          <a:stretch/>
        </p:blipFill>
        <p:spPr>
          <a:xfrm>
            <a:off x="790414" y="1363850"/>
            <a:ext cx="10275375" cy="5021451"/>
          </a:xfrm>
          <a:prstGeom prst="rect">
            <a:avLst/>
          </a:prstGeom>
          <a:noFill/>
          <a:ln>
            <a:noFill/>
          </a:ln>
        </p:spPr>
      </p:pic>
      <p:sp>
        <p:nvSpPr>
          <p:cNvPr id="599" name="Google Shape;599;p39"/>
          <p:cNvSpPr/>
          <p:nvPr/>
        </p:nvSpPr>
        <p:spPr>
          <a:xfrm>
            <a:off x="6096000" y="1162141"/>
            <a:ext cx="338667" cy="663405"/>
          </a:xfrm>
          <a:prstGeom prst="down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 name="Google Shape;600;p39"/>
          <p:cNvSpPr/>
          <p:nvPr/>
        </p:nvSpPr>
        <p:spPr>
          <a:xfrm>
            <a:off x="3437466" y="4819741"/>
            <a:ext cx="338667" cy="663405"/>
          </a:xfrm>
          <a:prstGeom prst="down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9"/>
                                        </p:tgtEl>
                                        <p:attrNameLst>
                                          <p:attrName>style.visibility</p:attrName>
                                        </p:attrNameLst>
                                      </p:cBhvr>
                                      <p:to>
                                        <p:strVal val="visible"/>
                                      </p:to>
                                    </p:set>
                                    <p:anim calcmode="lin" valueType="num">
                                      <p:cBhvr additive="base">
                                        <p:cTn dur="500"/>
                                        <p:tgtEl>
                                          <p:spTgt spid="5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500"/>
                                        <p:tgtEl>
                                          <p:spTgt spid="6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40"/>
          <p:cNvSpPr txBox="1"/>
          <p:nvPr>
            <p:ph idx="1" type="body"/>
          </p:nvPr>
        </p:nvSpPr>
        <p:spPr>
          <a:xfrm>
            <a:off x="2836863" y="665151"/>
            <a:ext cx="5919310" cy="6192849"/>
          </a:xfrm>
          <a:prstGeom prst="rect">
            <a:avLst/>
          </a:prstGeom>
          <a:noFill/>
          <a:ln>
            <a:noFill/>
          </a:ln>
        </p:spPr>
        <p:txBody>
          <a:bodyPr anchorCtr="0" anchor="t" bIns="146300" lIns="182875" spcFirstLastPara="1" rIns="182875" wrap="square" tIns="146300">
            <a:noAutofit/>
          </a:bodyPr>
          <a:lstStyle/>
          <a:p>
            <a:pPr indent="-342900" lvl="0" marL="342900" rtl="0" algn="l">
              <a:lnSpc>
                <a:spcPct val="100000"/>
              </a:lnSpc>
              <a:spcBef>
                <a:spcPts val="0"/>
              </a:spcBef>
              <a:spcAft>
                <a:spcPts val="0"/>
              </a:spcAft>
              <a:buSzPts val="2000"/>
              <a:buFont typeface="Noto Sans Symbols"/>
              <a:buChar char="∙"/>
            </a:pPr>
            <a:r>
              <a:rPr lang="en-IN" sz="2000">
                <a:solidFill>
                  <a:schemeClr val="dk1"/>
                </a:solidFill>
              </a:rPr>
              <a:t>Explore data in a variety of ways and across multiple visualizations</a:t>
            </a:r>
            <a:endParaRPr/>
          </a:p>
          <a:p>
            <a:pPr indent="-228600" lvl="1" marL="548640" rtl="0" algn="l">
              <a:lnSpc>
                <a:spcPct val="100000"/>
              </a:lnSpc>
              <a:spcBef>
                <a:spcPts val="600"/>
              </a:spcBef>
              <a:spcAft>
                <a:spcPts val="0"/>
              </a:spcAft>
              <a:buSzPts val="1800"/>
              <a:buFont typeface="Courier New"/>
              <a:buChar char="o"/>
            </a:pPr>
            <a:r>
              <a:rPr lang="en-IN" sz="1800">
                <a:solidFill>
                  <a:schemeClr val="dk1"/>
                </a:solidFill>
              </a:rPr>
              <a:t>Select data elements and sort data</a:t>
            </a:r>
            <a:endParaRPr/>
          </a:p>
          <a:p>
            <a:pPr indent="-228600" lvl="1" marL="548640" rtl="0" algn="l">
              <a:lnSpc>
                <a:spcPct val="100000"/>
              </a:lnSpc>
              <a:spcBef>
                <a:spcPts val="300"/>
              </a:spcBef>
              <a:spcAft>
                <a:spcPts val="0"/>
              </a:spcAft>
              <a:buSzPts val="1800"/>
              <a:buFont typeface="Courier New"/>
              <a:buChar char="o"/>
            </a:pPr>
            <a:r>
              <a:rPr lang="en-IN" sz="1800">
                <a:solidFill>
                  <a:schemeClr val="dk1"/>
                </a:solidFill>
              </a:rPr>
              <a:t>Filter data and use cross-filter capabilities </a:t>
            </a:r>
            <a:endParaRPr/>
          </a:p>
          <a:p>
            <a:pPr indent="-228600" lvl="1" marL="548640" rtl="0" algn="l">
              <a:lnSpc>
                <a:spcPct val="100000"/>
              </a:lnSpc>
              <a:spcBef>
                <a:spcPts val="300"/>
              </a:spcBef>
              <a:spcAft>
                <a:spcPts val="0"/>
              </a:spcAft>
              <a:buSzPts val="1800"/>
              <a:buFont typeface="Courier New"/>
              <a:buChar char="o"/>
            </a:pPr>
            <a:r>
              <a:rPr lang="en-IN" sz="1800">
                <a:solidFill>
                  <a:schemeClr val="dk1"/>
                </a:solidFill>
              </a:rPr>
              <a:t>Drill into and across datasets</a:t>
            </a:r>
            <a:endParaRPr/>
          </a:p>
          <a:p>
            <a:pPr indent="-228600" lvl="1" marL="548640" rtl="0" algn="l">
              <a:lnSpc>
                <a:spcPct val="100000"/>
              </a:lnSpc>
              <a:spcBef>
                <a:spcPts val="300"/>
              </a:spcBef>
              <a:spcAft>
                <a:spcPts val="0"/>
              </a:spcAft>
              <a:buSzPts val="1800"/>
              <a:buFont typeface="Courier New"/>
              <a:buChar char="o"/>
            </a:pPr>
            <a:r>
              <a:rPr lang="en-IN" sz="1800">
                <a:solidFill>
                  <a:schemeClr val="dk1"/>
                </a:solidFill>
              </a:rPr>
              <a:t>Pivot and slice data</a:t>
            </a:r>
            <a:endParaRPr/>
          </a:p>
          <a:p>
            <a:pPr indent="-228600" lvl="1" marL="548640" rtl="0" algn="l">
              <a:lnSpc>
                <a:spcPct val="100000"/>
              </a:lnSpc>
              <a:spcBef>
                <a:spcPts val="300"/>
              </a:spcBef>
              <a:spcAft>
                <a:spcPts val="0"/>
              </a:spcAft>
              <a:buSzPts val="1800"/>
              <a:buFont typeface="Courier New"/>
              <a:buChar char="o"/>
            </a:pPr>
            <a:r>
              <a:rPr lang="en-IN" sz="1800">
                <a:solidFill>
                  <a:schemeClr val="dk1"/>
                </a:solidFill>
              </a:rPr>
              <a:t>Change visualization types</a:t>
            </a:r>
            <a:endParaRPr/>
          </a:p>
          <a:p>
            <a:pPr indent="-228600" lvl="1" marL="548640" rtl="0" algn="l">
              <a:lnSpc>
                <a:spcPct val="100000"/>
              </a:lnSpc>
              <a:spcBef>
                <a:spcPts val="300"/>
              </a:spcBef>
              <a:spcAft>
                <a:spcPts val="0"/>
              </a:spcAft>
              <a:buSzPts val="1800"/>
              <a:buFont typeface="Courier New"/>
              <a:buChar char="o"/>
            </a:pPr>
            <a:r>
              <a:rPr lang="en-IN" sz="1800">
                <a:solidFill>
                  <a:schemeClr val="dk1"/>
                </a:solidFill>
              </a:rPr>
              <a:t>Date sort and filters including Min &amp; Max functions</a:t>
            </a:r>
            <a:endParaRPr/>
          </a:p>
          <a:p>
            <a:pPr indent="-228600" lvl="1" marL="548640" rtl="0" algn="l">
              <a:lnSpc>
                <a:spcPct val="100000"/>
              </a:lnSpc>
              <a:spcBef>
                <a:spcPts val="300"/>
              </a:spcBef>
              <a:spcAft>
                <a:spcPts val="0"/>
              </a:spcAft>
              <a:buSzPts val="1800"/>
              <a:buFont typeface="Courier New"/>
              <a:buChar char="o"/>
            </a:pPr>
            <a:r>
              <a:rPr lang="en-IN" sz="1800">
                <a:solidFill>
                  <a:schemeClr val="dk1"/>
                </a:solidFill>
              </a:rPr>
              <a:t>Ability to refresh all views with a single click</a:t>
            </a:r>
            <a:endParaRPr/>
          </a:p>
          <a:p>
            <a:pPr indent="-228600" lvl="1" marL="548640" rtl="0" algn="l">
              <a:lnSpc>
                <a:spcPct val="100000"/>
              </a:lnSpc>
              <a:spcBef>
                <a:spcPts val="300"/>
              </a:spcBef>
              <a:spcAft>
                <a:spcPts val="0"/>
              </a:spcAft>
              <a:buSzPts val="1800"/>
              <a:buFont typeface="Courier New"/>
              <a:buChar char="o"/>
            </a:pPr>
            <a:r>
              <a:rPr lang="en-IN" sz="1800">
                <a:solidFill>
                  <a:schemeClr val="dk1"/>
                </a:solidFill>
              </a:rPr>
              <a:t>Copy/Paste queries to/from Excel</a:t>
            </a:r>
            <a:endParaRPr/>
          </a:p>
          <a:p>
            <a:pPr indent="-342900" lvl="0" marL="342900" rtl="0" algn="l">
              <a:lnSpc>
                <a:spcPct val="100000"/>
              </a:lnSpc>
              <a:spcBef>
                <a:spcPts val="900"/>
              </a:spcBef>
              <a:spcAft>
                <a:spcPts val="0"/>
              </a:spcAft>
              <a:buSzPts val="2000"/>
              <a:buFont typeface="Noto Sans Symbols"/>
              <a:buChar char="∙"/>
            </a:pPr>
            <a:r>
              <a:rPr lang="en-IN" sz="2000">
                <a:solidFill>
                  <a:schemeClr val="dk1"/>
                </a:solidFill>
              </a:rPr>
              <a:t>Select, transform and mashup data via a freeform, drag-and-drop canvas </a:t>
            </a:r>
            <a:endParaRPr/>
          </a:p>
          <a:p>
            <a:pPr indent="-228600" lvl="0" marL="342900" rtl="0" algn="l">
              <a:lnSpc>
                <a:spcPct val="100000"/>
              </a:lnSpc>
              <a:spcBef>
                <a:spcPts val="1200"/>
              </a:spcBef>
              <a:spcAft>
                <a:spcPts val="0"/>
              </a:spcAft>
              <a:buSzPts val="1800"/>
              <a:buFont typeface="Noto Sans Symbols"/>
              <a:buNone/>
            </a:pPr>
            <a:r>
              <a:t/>
            </a:r>
            <a:endParaRPr sz="1800">
              <a:solidFill>
                <a:schemeClr val="dk1"/>
              </a:solidFill>
            </a:endParaRPr>
          </a:p>
          <a:p>
            <a:pPr indent="-228600" lvl="1" marL="525745" rtl="0" algn="l">
              <a:lnSpc>
                <a:spcPct val="100000"/>
              </a:lnSpc>
              <a:spcBef>
                <a:spcPts val="1200"/>
              </a:spcBef>
              <a:spcAft>
                <a:spcPts val="0"/>
              </a:spcAft>
              <a:buSzPts val="1800"/>
              <a:buFont typeface="Courier New"/>
              <a:buNone/>
            </a:pPr>
            <a:r>
              <a:t/>
            </a:r>
            <a:endParaRPr sz="1800"/>
          </a:p>
        </p:txBody>
      </p:sp>
      <p:grpSp>
        <p:nvGrpSpPr>
          <p:cNvPr id="610" name="Google Shape;610;p40"/>
          <p:cNvGrpSpPr/>
          <p:nvPr/>
        </p:nvGrpSpPr>
        <p:grpSpPr>
          <a:xfrm>
            <a:off x="2" y="1"/>
            <a:ext cx="2849058" cy="6858000"/>
            <a:chOff x="2" y="1"/>
            <a:chExt cx="2849058" cy="6858000"/>
          </a:xfrm>
        </p:grpSpPr>
        <p:sp>
          <p:nvSpPr>
            <p:cNvPr id="611" name="Google Shape;611;p40"/>
            <p:cNvSpPr/>
            <p:nvPr/>
          </p:nvSpPr>
          <p:spPr>
            <a:xfrm>
              <a:off x="2" y="1"/>
              <a:ext cx="2849058" cy="6858000"/>
            </a:xfrm>
            <a:prstGeom prst="rect">
              <a:avLst/>
            </a:prstGeom>
            <a:solidFill>
              <a:schemeClr val="dk1"/>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Calibri"/>
                <a:ea typeface="Calibri"/>
                <a:cs typeface="Calibri"/>
                <a:sym typeface="Calibri"/>
              </a:endParaRPr>
            </a:p>
          </p:txBody>
        </p:sp>
        <p:sp>
          <p:nvSpPr>
            <p:cNvPr id="612" name="Google Shape;612;p40"/>
            <p:cNvSpPr/>
            <p:nvPr/>
          </p:nvSpPr>
          <p:spPr>
            <a:xfrm>
              <a:off x="1413521" y="4951537"/>
              <a:ext cx="1119626" cy="1119626"/>
            </a:xfrm>
            <a:prstGeom prst="ellipse">
              <a:avLst/>
            </a:prstGeom>
            <a:solidFill>
              <a:srgbClr val="F2C812"/>
            </a:solidFill>
            <a:ln>
              <a:noFill/>
            </a:ln>
          </p:spPr>
          <p:txBody>
            <a:bodyPr anchorCtr="0" anchor="t" bIns="0" lIns="0" spcFirstLastPara="1" rIns="0" wrap="square" tIns="45700">
              <a:noAutofit/>
            </a:bodyPr>
            <a:lstStyle/>
            <a:p>
              <a:pPr indent="0" lvl="0" marL="0" marR="0" rtl="0" algn="ctr">
                <a:spcBef>
                  <a:spcPts val="0"/>
                </a:spcBef>
                <a:spcAft>
                  <a:spcPts val="0"/>
                </a:spcAft>
                <a:buNone/>
              </a:pPr>
              <a:r>
                <a:rPr b="1" lang="en-IN" sz="1400">
                  <a:solidFill>
                    <a:schemeClr val="dk1"/>
                  </a:solidFill>
                  <a:latin typeface="Calibri"/>
                  <a:ea typeface="Calibri"/>
                  <a:cs typeface="Calibri"/>
                  <a:sym typeface="Calibri"/>
                </a:rPr>
                <a:t>Share &amp;</a:t>
              </a:r>
              <a:endParaRPr/>
            </a:p>
            <a:p>
              <a:pPr indent="0" lvl="0" marL="0" marR="0" rtl="0" algn="ctr">
                <a:spcBef>
                  <a:spcPts val="0"/>
                </a:spcBef>
                <a:spcAft>
                  <a:spcPts val="0"/>
                </a:spcAft>
                <a:buNone/>
              </a:pPr>
              <a:r>
                <a:rPr b="1" lang="en-IN" sz="1400">
                  <a:solidFill>
                    <a:schemeClr val="dk1"/>
                  </a:solidFill>
                  <a:latin typeface="Calibri"/>
                  <a:ea typeface="Calibri"/>
                  <a:cs typeface="Calibri"/>
                  <a:sym typeface="Calibri"/>
                </a:rPr>
                <a:t>collaborate </a:t>
              </a:r>
              <a:endParaRPr b="1" sz="1400">
                <a:solidFill>
                  <a:schemeClr val="dk1"/>
                </a:solidFill>
                <a:latin typeface="Calibri"/>
                <a:ea typeface="Calibri"/>
                <a:cs typeface="Calibri"/>
                <a:sym typeface="Calibri"/>
              </a:endParaRPr>
            </a:p>
          </p:txBody>
        </p:sp>
        <p:grpSp>
          <p:nvGrpSpPr>
            <p:cNvPr id="613" name="Google Shape;613;p40"/>
            <p:cNvGrpSpPr/>
            <p:nvPr/>
          </p:nvGrpSpPr>
          <p:grpSpPr>
            <a:xfrm>
              <a:off x="676996" y="3930692"/>
              <a:ext cx="383905" cy="351536"/>
              <a:chOff x="4363684" y="5330386"/>
              <a:chExt cx="1409956" cy="1291077"/>
            </a:xfrm>
          </p:grpSpPr>
          <p:sp>
            <p:nvSpPr>
              <p:cNvPr id="614" name="Google Shape;614;p40"/>
              <p:cNvSpPr/>
              <p:nvPr/>
            </p:nvSpPr>
            <p:spPr>
              <a:xfrm>
                <a:off x="4363684" y="5330386"/>
                <a:ext cx="1409956" cy="1291077"/>
              </a:xfrm>
              <a:custGeom>
                <a:rect b="b" l="l" r="r" t="t"/>
                <a:pathLst>
                  <a:path extrusionOk="0" h="1291077" w="1409956">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rgbClr val="217346"/>
              </a:solidFill>
              <a:ln cap="flat" cmpd="sng" w="15875">
                <a:solidFill>
                  <a:srgbClr val="2173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15" name="Google Shape;615;p40"/>
              <p:cNvSpPr/>
              <p:nvPr/>
            </p:nvSpPr>
            <p:spPr>
              <a:xfrm>
                <a:off x="5058389" y="5528247"/>
                <a:ext cx="490885" cy="490020"/>
              </a:xfrm>
              <a:custGeom>
                <a:rect b="b" l="l" r="r" t="t"/>
                <a:pathLst>
                  <a:path extrusionOk="0" h="490020" w="490885">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solidFill>
                <a:srgbClr val="217346"/>
              </a:solidFill>
              <a:ln cap="flat" cmpd="sng" w="15875">
                <a:solidFill>
                  <a:srgbClr val="2173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616" name="Google Shape;616;p40"/>
            <p:cNvSpPr/>
            <p:nvPr/>
          </p:nvSpPr>
          <p:spPr>
            <a:xfrm>
              <a:off x="388608" y="3710471"/>
              <a:ext cx="1119626" cy="1119626"/>
            </a:xfrm>
            <a:prstGeom prst="ellipse">
              <a:avLst/>
            </a:prstGeom>
            <a:solidFill>
              <a:srgbClr val="F2C812"/>
            </a:solidFill>
            <a:ln>
              <a:noFill/>
            </a:ln>
          </p:spPr>
          <p:txBody>
            <a:bodyPr anchorCtr="0" anchor="t" bIns="0" lIns="0" spcFirstLastPara="1" rIns="0" wrap="square" tIns="45700">
              <a:noAutofit/>
            </a:bodyPr>
            <a:lstStyle/>
            <a:p>
              <a:pPr indent="0" lvl="0" marL="0" marR="0" rtl="0" algn="ctr">
                <a:spcBef>
                  <a:spcPts val="0"/>
                </a:spcBef>
                <a:spcAft>
                  <a:spcPts val="0"/>
                </a:spcAft>
                <a:buNone/>
              </a:pPr>
              <a:r>
                <a:rPr b="1" lang="en-IN" sz="1400">
                  <a:solidFill>
                    <a:schemeClr val="dk1"/>
                  </a:solidFill>
                  <a:latin typeface="Calibri"/>
                  <a:ea typeface="Calibri"/>
                  <a:cs typeface="Calibri"/>
                  <a:sym typeface="Calibri"/>
                </a:rPr>
                <a:t>Report</a:t>
              </a:r>
              <a:endParaRPr/>
            </a:p>
          </p:txBody>
        </p:sp>
        <p:sp>
          <p:nvSpPr>
            <p:cNvPr id="617" name="Google Shape;617;p40"/>
            <p:cNvSpPr/>
            <p:nvPr/>
          </p:nvSpPr>
          <p:spPr>
            <a:xfrm>
              <a:off x="388608" y="1252295"/>
              <a:ext cx="1119626" cy="1119626"/>
            </a:xfrm>
            <a:prstGeom prst="ellipse">
              <a:avLst/>
            </a:prstGeom>
            <a:solidFill>
              <a:srgbClr val="F2C812"/>
            </a:solidFill>
            <a:ln>
              <a:noFill/>
            </a:ln>
          </p:spPr>
          <p:txBody>
            <a:bodyPr anchorCtr="0" anchor="t" bIns="0" lIns="0" spcFirstLastPara="1" rIns="0" wrap="square" tIns="45700">
              <a:noAutofit/>
            </a:bodyPr>
            <a:lstStyle/>
            <a:p>
              <a:pPr indent="0" lvl="0" marL="0" marR="0" rtl="0" algn="ctr">
                <a:spcBef>
                  <a:spcPts val="0"/>
                </a:spcBef>
                <a:spcAft>
                  <a:spcPts val="0"/>
                </a:spcAft>
                <a:buNone/>
              </a:pPr>
              <a:r>
                <a:t/>
              </a:r>
              <a:endParaRPr b="1" sz="1600">
                <a:solidFill>
                  <a:srgbClr val="217346"/>
                </a:solidFill>
                <a:latin typeface="Calibri"/>
                <a:ea typeface="Calibri"/>
                <a:cs typeface="Calibri"/>
                <a:sym typeface="Calibri"/>
              </a:endParaRPr>
            </a:p>
          </p:txBody>
        </p:sp>
        <p:grpSp>
          <p:nvGrpSpPr>
            <p:cNvPr id="618" name="Google Shape;618;p40"/>
            <p:cNvGrpSpPr/>
            <p:nvPr/>
          </p:nvGrpSpPr>
          <p:grpSpPr>
            <a:xfrm>
              <a:off x="1221557" y="3473550"/>
              <a:ext cx="378841" cy="373587"/>
              <a:chOff x="1253227" y="3244048"/>
              <a:chExt cx="378841" cy="373587"/>
            </a:xfrm>
          </p:grpSpPr>
          <p:sp>
            <p:nvSpPr>
              <p:cNvPr id="619" name="Google Shape;619;p40"/>
              <p:cNvSpPr/>
              <p:nvPr/>
            </p:nvSpPr>
            <p:spPr>
              <a:xfrm rot="-7963485">
                <a:off x="1461362" y="328936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20" name="Google Shape;620;p40"/>
              <p:cNvSpPr/>
              <p:nvPr/>
            </p:nvSpPr>
            <p:spPr>
              <a:xfrm rot="-7963485">
                <a:off x="1357669" y="338258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21" name="Google Shape;621;p40"/>
              <p:cNvSpPr/>
              <p:nvPr/>
            </p:nvSpPr>
            <p:spPr>
              <a:xfrm rot="-7963485">
                <a:off x="1260548" y="3480882"/>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622" name="Google Shape;622;p40"/>
            <p:cNvGrpSpPr/>
            <p:nvPr/>
          </p:nvGrpSpPr>
          <p:grpSpPr>
            <a:xfrm rot="-5659397">
              <a:off x="1291283" y="2195064"/>
              <a:ext cx="378841" cy="373587"/>
              <a:chOff x="1253227" y="3244048"/>
              <a:chExt cx="378841" cy="373587"/>
            </a:xfrm>
          </p:grpSpPr>
          <p:sp>
            <p:nvSpPr>
              <p:cNvPr id="623" name="Google Shape;623;p40"/>
              <p:cNvSpPr/>
              <p:nvPr/>
            </p:nvSpPr>
            <p:spPr>
              <a:xfrm rot="-7963485">
                <a:off x="1461362" y="328936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24" name="Google Shape;624;p40"/>
              <p:cNvSpPr/>
              <p:nvPr/>
            </p:nvSpPr>
            <p:spPr>
              <a:xfrm rot="-7963485">
                <a:off x="1357669" y="338258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25" name="Google Shape;625;p40"/>
              <p:cNvSpPr/>
              <p:nvPr/>
            </p:nvSpPr>
            <p:spPr>
              <a:xfrm rot="-7963485">
                <a:off x="1260548" y="3480882"/>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626" name="Google Shape;626;p40"/>
            <p:cNvGrpSpPr/>
            <p:nvPr/>
          </p:nvGrpSpPr>
          <p:grpSpPr>
            <a:xfrm rot="-5556022">
              <a:off x="1273927" y="4708237"/>
              <a:ext cx="378841" cy="373587"/>
              <a:chOff x="1253227" y="3244048"/>
              <a:chExt cx="378841" cy="373587"/>
            </a:xfrm>
          </p:grpSpPr>
          <p:sp>
            <p:nvSpPr>
              <p:cNvPr id="627" name="Google Shape;627;p40"/>
              <p:cNvSpPr/>
              <p:nvPr/>
            </p:nvSpPr>
            <p:spPr>
              <a:xfrm rot="-7963485">
                <a:off x="1461362" y="328936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28" name="Google Shape;628;p40"/>
              <p:cNvSpPr/>
              <p:nvPr/>
            </p:nvSpPr>
            <p:spPr>
              <a:xfrm rot="-7963485">
                <a:off x="1357669" y="338258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29" name="Google Shape;629;p40"/>
              <p:cNvSpPr/>
              <p:nvPr/>
            </p:nvSpPr>
            <p:spPr>
              <a:xfrm rot="-7963485">
                <a:off x="1260548" y="3480882"/>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sp>
          <p:nvSpPr>
            <p:cNvPr id="630" name="Google Shape;630;p40"/>
            <p:cNvSpPr/>
            <p:nvPr/>
          </p:nvSpPr>
          <p:spPr>
            <a:xfrm>
              <a:off x="1413521" y="2481383"/>
              <a:ext cx="1119626" cy="1119626"/>
            </a:xfrm>
            <a:prstGeom prst="ellipse">
              <a:avLst/>
            </a:prstGeom>
            <a:solidFill>
              <a:srgbClr val="F2C812"/>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1400">
                <a:solidFill>
                  <a:srgbClr val="217346"/>
                </a:solidFill>
                <a:latin typeface="Calibri"/>
                <a:ea typeface="Calibri"/>
                <a:cs typeface="Calibri"/>
                <a:sym typeface="Calibri"/>
              </a:endParaRPr>
            </a:p>
          </p:txBody>
        </p:sp>
        <p:sp>
          <p:nvSpPr>
            <p:cNvPr id="631" name="Google Shape;631;p40"/>
            <p:cNvSpPr/>
            <p:nvPr/>
          </p:nvSpPr>
          <p:spPr>
            <a:xfrm>
              <a:off x="1742065" y="3002355"/>
              <a:ext cx="383905" cy="351537"/>
            </a:xfrm>
            <a:custGeom>
              <a:rect b="b" l="l" r="r" t="t"/>
              <a:pathLst>
                <a:path extrusionOk="0" h="1291077" w="1409956">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dk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32" name="Google Shape;632;p40"/>
            <p:cNvSpPr/>
            <p:nvPr/>
          </p:nvSpPr>
          <p:spPr>
            <a:xfrm>
              <a:off x="1600398" y="2677430"/>
              <a:ext cx="767081" cy="294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1400">
                  <a:solidFill>
                    <a:schemeClr val="dk1"/>
                  </a:solidFill>
                  <a:latin typeface="Calibri"/>
                  <a:ea typeface="Calibri"/>
                  <a:cs typeface="Calibri"/>
                  <a:sym typeface="Calibri"/>
                </a:rPr>
                <a:t>Explore</a:t>
              </a:r>
              <a:endParaRPr sz="1600">
                <a:solidFill>
                  <a:schemeClr val="dk1"/>
                </a:solidFill>
                <a:latin typeface="Calibri"/>
                <a:ea typeface="Calibri"/>
                <a:cs typeface="Calibri"/>
                <a:sym typeface="Calibri"/>
              </a:endParaRPr>
            </a:p>
          </p:txBody>
        </p:sp>
        <p:sp>
          <p:nvSpPr>
            <p:cNvPr id="633" name="Google Shape;633;p40"/>
            <p:cNvSpPr/>
            <p:nvPr/>
          </p:nvSpPr>
          <p:spPr>
            <a:xfrm>
              <a:off x="509174" y="1475232"/>
              <a:ext cx="805181" cy="2946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chemeClr val="dk1"/>
                  </a:solidFill>
                  <a:latin typeface="Calibri"/>
                  <a:ea typeface="Calibri"/>
                  <a:cs typeface="Calibri"/>
                  <a:sym typeface="Calibri"/>
                </a:rPr>
                <a:t>Prepare</a:t>
              </a:r>
              <a:endParaRPr sz="1400">
                <a:solidFill>
                  <a:schemeClr val="dk1"/>
                </a:solidFill>
                <a:latin typeface="Calibri"/>
                <a:ea typeface="Calibri"/>
                <a:cs typeface="Calibri"/>
                <a:sym typeface="Calibri"/>
              </a:endParaRPr>
            </a:p>
          </p:txBody>
        </p:sp>
        <p:sp>
          <p:nvSpPr>
            <p:cNvPr id="634" name="Google Shape;634;p40"/>
            <p:cNvSpPr/>
            <p:nvPr/>
          </p:nvSpPr>
          <p:spPr>
            <a:xfrm>
              <a:off x="1836174" y="5643069"/>
              <a:ext cx="274320" cy="284173"/>
            </a:xfrm>
            <a:custGeom>
              <a:rect b="b" l="l" r="r" t="t"/>
              <a:pathLst>
                <a:path extrusionOk="0" h="693" w="669">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dk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35" name="Google Shape;635;p40"/>
            <p:cNvSpPr/>
            <p:nvPr/>
          </p:nvSpPr>
          <p:spPr>
            <a:xfrm>
              <a:off x="722320" y="1783009"/>
              <a:ext cx="452202" cy="366660"/>
            </a:xfrm>
            <a:custGeom>
              <a:rect b="b" l="l" r="r" t="t"/>
              <a:pathLst>
                <a:path extrusionOk="0" h="897" w="110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dk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50">
                <a:solidFill>
                  <a:srgbClr val="217346"/>
                </a:solidFill>
                <a:latin typeface="Calibri"/>
                <a:ea typeface="Calibri"/>
                <a:cs typeface="Calibri"/>
                <a:sym typeface="Calibri"/>
              </a:endParaRPr>
            </a:p>
          </p:txBody>
        </p:sp>
        <p:sp>
          <p:nvSpPr>
            <p:cNvPr id="636" name="Google Shape;636;p40"/>
            <p:cNvSpPr/>
            <p:nvPr/>
          </p:nvSpPr>
          <p:spPr>
            <a:xfrm>
              <a:off x="776985" y="4213905"/>
              <a:ext cx="342871" cy="335728"/>
            </a:xfrm>
            <a:custGeom>
              <a:rect b="b" l="l" r="r" t="t"/>
              <a:pathLst>
                <a:path extrusionOk="0" h="4791777" w="4893730">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dk1"/>
            </a:solidFill>
            <a:ln>
              <a:noFill/>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637" name="Google Shape;637;p40"/>
            <p:cNvSpPr/>
            <p:nvPr/>
          </p:nvSpPr>
          <p:spPr>
            <a:xfrm rot="2745734">
              <a:off x="363759" y="1085979"/>
              <a:ext cx="1573243" cy="1625795"/>
            </a:xfrm>
            <a:prstGeom prst="rect">
              <a:avLst/>
            </a:prstGeom>
            <a:solidFill>
              <a:schemeClr val="dk1">
                <a:alpha val="80000"/>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38" name="Google Shape;638;p40"/>
            <p:cNvSpPr/>
            <p:nvPr/>
          </p:nvSpPr>
          <p:spPr>
            <a:xfrm rot="2745734">
              <a:off x="365708" y="3486952"/>
              <a:ext cx="1610349" cy="1626380"/>
            </a:xfrm>
            <a:prstGeom prst="rect">
              <a:avLst/>
            </a:prstGeom>
            <a:solidFill>
              <a:schemeClr val="dk1">
                <a:alpha val="80000"/>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39" name="Google Shape;639;p40"/>
            <p:cNvSpPr/>
            <p:nvPr/>
          </p:nvSpPr>
          <p:spPr>
            <a:xfrm rot="2745734">
              <a:off x="1315610" y="4915701"/>
              <a:ext cx="1263370" cy="1255989"/>
            </a:xfrm>
            <a:prstGeom prst="rect">
              <a:avLst/>
            </a:prstGeom>
            <a:solidFill>
              <a:schemeClr val="dk1">
                <a:alpha val="80000"/>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pic>
        <p:nvPicPr>
          <p:cNvPr id="640" name="Google Shape;640;p40"/>
          <p:cNvPicPr preferRelativeResize="0"/>
          <p:nvPr/>
        </p:nvPicPr>
        <p:blipFill rotWithShape="1">
          <a:blip r:embed="rId3">
            <a:alphaModFix/>
          </a:blip>
          <a:srcRect b="0" l="0" r="0" t="0"/>
          <a:stretch/>
        </p:blipFill>
        <p:spPr>
          <a:xfrm>
            <a:off x="8767323" y="1594675"/>
            <a:ext cx="2968242" cy="1669636"/>
          </a:xfrm>
          <a:prstGeom prst="rect">
            <a:avLst/>
          </a:prstGeom>
          <a:noFill/>
          <a:ln>
            <a:noFill/>
          </a:ln>
          <a:effectLst>
            <a:outerShdw blurRad="50800" rotWithShape="0" algn="tl" dir="2700000" dist="38100">
              <a:srgbClr val="000000">
                <a:alpha val="40000"/>
              </a:srgbClr>
            </a:outerShdw>
          </a:effectLst>
        </p:spPr>
      </p:pic>
      <p:sp>
        <p:nvSpPr>
          <p:cNvPr id="641" name="Google Shape;641;p40"/>
          <p:cNvSpPr txBox="1"/>
          <p:nvPr/>
        </p:nvSpPr>
        <p:spPr>
          <a:xfrm>
            <a:off x="2849060" y="0"/>
            <a:ext cx="9342940" cy="665151"/>
          </a:xfrm>
          <a:prstGeom prst="rect">
            <a:avLst/>
          </a:prstGeom>
          <a:noFill/>
          <a:ln>
            <a:noFill/>
          </a:ln>
        </p:spPr>
        <p:txBody>
          <a:bodyPr anchorCtr="0" anchor="t" bIns="91425" lIns="0" spcFirstLastPara="1" rIns="0" wrap="square" tIns="91425">
            <a:noAutofit/>
          </a:bodyPr>
          <a:lstStyle/>
          <a:p>
            <a:pPr indent="0" lvl="0" marL="168275" marR="0" rtl="0" algn="l">
              <a:lnSpc>
                <a:spcPct val="90000"/>
              </a:lnSpc>
              <a:spcBef>
                <a:spcPts val="0"/>
              </a:spcBef>
              <a:spcAft>
                <a:spcPts val="0"/>
              </a:spcAft>
              <a:buClr>
                <a:schemeClr val="dk1"/>
              </a:buClr>
              <a:buSzPts val="3200"/>
              <a:buFont typeface="Calibri"/>
              <a:buNone/>
            </a:pPr>
            <a:r>
              <a:rPr b="0" lang="en-IN" sz="3200" cap="none">
                <a:solidFill>
                  <a:schemeClr val="dk1"/>
                </a:solidFill>
                <a:latin typeface="Calibri"/>
                <a:ea typeface="Calibri"/>
                <a:cs typeface="Calibri"/>
                <a:sym typeface="Calibri"/>
              </a:rPr>
              <a:t>Explore your data with freeform, drag and drop canvas</a:t>
            </a:r>
            <a:endParaRPr b="0" sz="3200" cap="none">
              <a:solidFill>
                <a:schemeClr val="dk1"/>
              </a:solidFill>
              <a:latin typeface="Calibri"/>
              <a:ea typeface="Calibri"/>
              <a:cs typeface="Calibri"/>
              <a:sym typeface="Calibri"/>
            </a:endParaRPr>
          </a:p>
        </p:txBody>
      </p:sp>
      <p:sp>
        <p:nvSpPr>
          <p:cNvPr id="642" name="Google Shape;642;p40"/>
          <p:cNvSpPr/>
          <p:nvPr/>
        </p:nvSpPr>
        <p:spPr>
          <a:xfrm>
            <a:off x="8767323" y="3290306"/>
            <a:ext cx="311004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IN" sz="1200">
                <a:solidFill>
                  <a:srgbClr val="000000"/>
                </a:solidFill>
                <a:latin typeface="Calibri"/>
                <a:ea typeface="Calibri"/>
                <a:cs typeface="Calibri"/>
                <a:sym typeface="Calibri"/>
              </a:rPr>
              <a:t>Power BI Desktop allows you to explore your data and create insightful visualizations on a freeform canvas</a:t>
            </a:r>
            <a:endParaRPr i="1" sz="1200">
              <a:solidFill>
                <a:srgbClr val="000000"/>
              </a:solidFill>
              <a:latin typeface="Calibri"/>
              <a:ea typeface="Calibri"/>
              <a:cs typeface="Calibri"/>
              <a:sym typeface="Calibri"/>
            </a:endParaRPr>
          </a:p>
        </p:txBody>
      </p:sp>
      <p:sp>
        <p:nvSpPr>
          <p:cNvPr id="643" name="Google Shape;643;p40"/>
          <p:cNvSpPr txBox="1"/>
          <p:nvPr/>
        </p:nvSpPr>
        <p:spPr>
          <a:xfrm>
            <a:off x="3" y="51415"/>
            <a:ext cx="2849058"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200">
                <a:solidFill>
                  <a:srgbClr val="F2C812"/>
                </a:solidFill>
                <a:latin typeface="Quattrocento Sans"/>
                <a:ea typeface="Quattrocento Sans"/>
                <a:cs typeface="Quattrocento Sans"/>
                <a:sym typeface="Quattrocento Sans"/>
              </a:rPr>
              <a:t>Power BI Desktop</a:t>
            </a:r>
            <a:endParaRPr b="1" sz="2200">
              <a:solidFill>
                <a:srgbClr val="F2C812"/>
              </a:solidFill>
              <a:latin typeface="Quattrocento Sans"/>
              <a:ea typeface="Quattrocento Sans"/>
              <a:cs typeface="Quattrocento Sans"/>
              <a:sym typeface="Quattrocento Sans"/>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2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41"/>
          <p:cNvSpPr txBox="1"/>
          <p:nvPr>
            <p:ph idx="1" type="body"/>
          </p:nvPr>
        </p:nvSpPr>
        <p:spPr>
          <a:xfrm>
            <a:off x="2910224" y="1783009"/>
            <a:ext cx="4821917" cy="3901440"/>
          </a:xfrm>
          <a:prstGeom prst="rect">
            <a:avLst/>
          </a:prstGeom>
          <a:noFill/>
          <a:ln>
            <a:noFill/>
          </a:ln>
        </p:spPr>
        <p:txBody>
          <a:bodyPr anchorCtr="0" anchor="t" bIns="45700" lIns="0" spcFirstLastPara="1" rIns="0" wrap="square" tIns="45700">
            <a:noAutofit/>
          </a:bodyPr>
          <a:lstStyle/>
          <a:p>
            <a:pPr indent="-342900" lvl="0" marL="342900" rtl="0" algn="l">
              <a:lnSpc>
                <a:spcPct val="100000"/>
              </a:lnSpc>
              <a:spcBef>
                <a:spcPts val="0"/>
              </a:spcBef>
              <a:spcAft>
                <a:spcPts val="0"/>
              </a:spcAft>
              <a:buSzPts val="2000"/>
              <a:buFont typeface="Noto Sans Symbols"/>
              <a:buChar char="∙"/>
            </a:pPr>
            <a:r>
              <a:rPr lang="en-IN" sz="2000">
                <a:solidFill>
                  <a:schemeClr val="dk1"/>
                </a:solidFill>
              </a:rPr>
              <a:t>Save Power BI Desktop report files and easily publish them to Power BI</a:t>
            </a:r>
            <a:endParaRPr sz="2000">
              <a:solidFill>
                <a:schemeClr val="dk1"/>
              </a:solidFill>
            </a:endParaRPr>
          </a:p>
          <a:p>
            <a:pPr indent="-342900" lvl="0" marL="342900" rtl="0" algn="l">
              <a:lnSpc>
                <a:spcPct val="100000"/>
              </a:lnSpc>
              <a:spcBef>
                <a:spcPts val="1200"/>
              </a:spcBef>
              <a:spcAft>
                <a:spcPts val="0"/>
              </a:spcAft>
              <a:buSzPts val="2000"/>
              <a:buFont typeface="Noto Sans Symbols"/>
              <a:buChar char="∙"/>
            </a:pPr>
            <a:r>
              <a:rPr lang="en-IN" sz="2000">
                <a:solidFill>
                  <a:schemeClr val="dk1"/>
                </a:solidFill>
              </a:rPr>
              <a:t>Share as appropriate with other Power BI users in your organization</a:t>
            </a:r>
            <a:endParaRPr/>
          </a:p>
          <a:p>
            <a:pPr indent="-342900" lvl="0" marL="342900" rtl="0" algn="l">
              <a:lnSpc>
                <a:spcPct val="100000"/>
              </a:lnSpc>
              <a:spcBef>
                <a:spcPts val="1200"/>
              </a:spcBef>
              <a:spcAft>
                <a:spcPts val="0"/>
              </a:spcAft>
              <a:buSzPts val="2000"/>
              <a:buFont typeface="Noto Sans Symbols"/>
              <a:buChar char="∙"/>
            </a:pPr>
            <a:r>
              <a:rPr lang="en-IN" sz="2000">
                <a:solidFill>
                  <a:schemeClr val="dk1"/>
                </a:solidFill>
              </a:rPr>
              <a:t>Changes to dashboards automatically sync across all users</a:t>
            </a:r>
            <a:endParaRPr/>
          </a:p>
          <a:p>
            <a:pPr indent="-342900" lvl="0" marL="342900" rtl="0" algn="l">
              <a:lnSpc>
                <a:spcPct val="100000"/>
              </a:lnSpc>
              <a:spcBef>
                <a:spcPts val="1200"/>
              </a:spcBef>
              <a:spcAft>
                <a:spcPts val="0"/>
              </a:spcAft>
              <a:buSzPts val="2000"/>
              <a:buFont typeface="Noto Sans Symbols"/>
              <a:buChar char="∙"/>
            </a:pPr>
            <a:r>
              <a:rPr lang="en-IN" sz="2000">
                <a:solidFill>
                  <a:schemeClr val="dk1"/>
                </a:solidFill>
              </a:rPr>
              <a:t>Copy table, cells or columns to clipboard</a:t>
            </a:r>
            <a:endParaRPr/>
          </a:p>
          <a:p>
            <a:pPr indent="-215900" lvl="0" marL="342900" rtl="0" algn="l">
              <a:lnSpc>
                <a:spcPct val="100000"/>
              </a:lnSpc>
              <a:spcBef>
                <a:spcPts val="1200"/>
              </a:spcBef>
              <a:spcAft>
                <a:spcPts val="0"/>
              </a:spcAft>
              <a:buSzPts val="2000"/>
              <a:buFont typeface="Noto Sans Symbols"/>
              <a:buNone/>
            </a:pPr>
            <a:r>
              <a:t/>
            </a:r>
            <a:endParaRPr sz="2000">
              <a:solidFill>
                <a:schemeClr val="dk1"/>
              </a:solidFill>
            </a:endParaRPr>
          </a:p>
          <a:p>
            <a:pPr indent="0" lvl="0" marL="0" rtl="0" algn="l">
              <a:lnSpc>
                <a:spcPct val="100000"/>
              </a:lnSpc>
              <a:spcBef>
                <a:spcPts val="1200"/>
              </a:spcBef>
              <a:spcAft>
                <a:spcPts val="0"/>
              </a:spcAft>
              <a:buSzPts val="2000"/>
              <a:buNone/>
            </a:pPr>
            <a:r>
              <a:rPr lang="en-IN" sz="2000">
                <a:solidFill>
                  <a:schemeClr val="dk1"/>
                </a:solidFill>
              </a:rPr>
              <a:t> </a:t>
            </a:r>
            <a:endParaRPr sz="2000">
              <a:solidFill>
                <a:schemeClr val="dk1"/>
              </a:solidFill>
            </a:endParaRPr>
          </a:p>
        </p:txBody>
      </p:sp>
      <p:sp>
        <p:nvSpPr>
          <p:cNvPr id="653" name="Google Shape;653;p41"/>
          <p:cNvSpPr/>
          <p:nvPr/>
        </p:nvSpPr>
        <p:spPr>
          <a:xfrm>
            <a:off x="2" y="1"/>
            <a:ext cx="2849058" cy="6858000"/>
          </a:xfrm>
          <a:prstGeom prst="rect">
            <a:avLst/>
          </a:prstGeom>
          <a:solidFill>
            <a:schemeClr val="dk1"/>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Calibri"/>
              <a:ea typeface="Calibri"/>
              <a:cs typeface="Calibri"/>
              <a:sym typeface="Calibri"/>
            </a:endParaRPr>
          </a:p>
        </p:txBody>
      </p:sp>
      <p:sp>
        <p:nvSpPr>
          <p:cNvPr id="654" name="Google Shape;654;p41"/>
          <p:cNvSpPr/>
          <p:nvPr/>
        </p:nvSpPr>
        <p:spPr>
          <a:xfrm>
            <a:off x="1413521" y="4951537"/>
            <a:ext cx="1119626" cy="1119626"/>
          </a:xfrm>
          <a:prstGeom prst="ellipse">
            <a:avLst/>
          </a:prstGeom>
          <a:solidFill>
            <a:srgbClr val="F2C812"/>
          </a:solidFill>
          <a:ln>
            <a:noFill/>
          </a:ln>
        </p:spPr>
        <p:txBody>
          <a:bodyPr anchorCtr="0" anchor="t" bIns="0" lIns="0" spcFirstLastPara="1" rIns="0" wrap="square" tIns="45700">
            <a:noAutofit/>
          </a:bodyPr>
          <a:lstStyle/>
          <a:p>
            <a:pPr indent="0" lvl="0" marL="0" marR="0" rtl="0" algn="ctr">
              <a:spcBef>
                <a:spcPts val="0"/>
              </a:spcBef>
              <a:spcAft>
                <a:spcPts val="0"/>
              </a:spcAft>
              <a:buNone/>
            </a:pPr>
            <a:r>
              <a:rPr b="1" lang="en-IN" sz="1400">
                <a:solidFill>
                  <a:schemeClr val="dk1"/>
                </a:solidFill>
                <a:latin typeface="Calibri"/>
                <a:ea typeface="Calibri"/>
                <a:cs typeface="Calibri"/>
                <a:sym typeface="Calibri"/>
              </a:rPr>
              <a:t>Share &amp;</a:t>
            </a:r>
            <a:endParaRPr/>
          </a:p>
          <a:p>
            <a:pPr indent="0" lvl="0" marL="0" marR="0" rtl="0" algn="ctr">
              <a:spcBef>
                <a:spcPts val="0"/>
              </a:spcBef>
              <a:spcAft>
                <a:spcPts val="0"/>
              </a:spcAft>
              <a:buNone/>
            </a:pPr>
            <a:r>
              <a:rPr b="1" lang="en-IN" sz="1400">
                <a:solidFill>
                  <a:schemeClr val="dk1"/>
                </a:solidFill>
                <a:latin typeface="Calibri"/>
                <a:ea typeface="Calibri"/>
                <a:cs typeface="Calibri"/>
                <a:sym typeface="Calibri"/>
              </a:rPr>
              <a:t>collaborate </a:t>
            </a:r>
            <a:endParaRPr b="1" sz="1400">
              <a:solidFill>
                <a:schemeClr val="dk1"/>
              </a:solidFill>
              <a:latin typeface="Calibri"/>
              <a:ea typeface="Calibri"/>
              <a:cs typeface="Calibri"/>
              <a:sym typeface="Calibri"/>
            </a:endParaRPr>
          </a:p>
        </p:txBody>
      </p:sp>
      <p:grpSp>
        <p:nvGrpSpPr>
          <p:cNvPr id="655" name="Google Shape;655;p41"/>
          <p:cNvGrpSpPr/>
          <p:nvPr/>
        </p:nvGrpSpPr>
        <p:grpSpPr>
          <a:xfrm>
            <a:off x="676996" y="3930692"/>
            <a:ext cx="383905" cy="351536"/>
            <a:chOff x="4363684" y="5330386"/>
            <a:chExt cx="1409956" cy="1291077"/>
          </a:xfrm>
        </p:grpSpPr>
        <p:sp>
          <p:nvSpPr>
            <p:cNvPr id="656" name="Google Shape;656;p41"/>
            <p:cNvSpPr/>
            <p:nvPr/>
          </p:nvSpPr>
          <p:spPr>
            <a:xfrm>
              <a:off x="4363684" y="5330386"/>
              <a:ext cx="1409956" cy="1291077"/>
            </a:xfrm>
            <a:custGeom>
              <a:rect b="b" l="l" r="r" t="t"/>
              <a:pathLst>
                <a:path extrusionOk="0" h="1291077" w="1409956">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rgbClr val="217346"/>
            </a:solidFill>
            <a:ln cap="flat" cmpd="sng" w="15875">
              <a:solidFill>
                <a:srgbClr val="2173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57" name="Google Shape;657;p41"/>
            <p:cNvSpPr/>
            <p:nvPr/>
          </p:nvSpPr>
          <p:spPr>
            <a:xfrm>
              <a:off x="5058389" y="5528247"/>
              <a:ext cx="490885" cy="490020"/>
            </a:xfrm>
            <a:custGeom>
              <a:rect b="b" l="l" r="r" t="t"/>
              <a:pathLst>
                <a:path extrusionOk="0" h="490020" w="490885">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solidFill>
              <a:srgbClr val="217346"/>
            </a:solidFill>
            <a:ln cap="flat" cmpd="sng" w="15875">
              <a:solidFill>
                <a:srgbClr val="2173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658" name="Google Shape;658;p41"/>
          <p:cNvSpPr/>
          <p:nvPr/>
        </p:nvSpPr>
        <p:spPr>
          <a:xfrm>
            <a:off x="388608" y="3710471"/>
            <a:ext cx="1119626" cy="1119626"/>
          </a:xfrm>
          <a:prstGeom prst="ellipse">
            <a:avLst/>
          </a:prstGeom>
          <a:solidFill>
            <a:srgbClr val="F2C812"/>
          </a:solidFill>
          <a:ln>
            <a:noFill/>
          </a:ln>
        </p:spPr>
        <p:txBody>
          <a:bodyPr anchorCtr="0" anchor="t" bIns="0" lIns="0" spcFirstLastPara="1" rIns="0" wrap="square" tIns="45700">
            <a:noAutofit/>
          </a:bodyPr>
          <a:lstStyle/>
          <a:p>
            <a:pPr indent="0" lvl="0" marL="0" marR="0" rtl="0" algn="ctr">
              <a:spcBef>
                <a:spcPts val="0"/>
              </a:spcBef>
              <a:spcAft>
                <a:spcPts val="0"/>
              </a:spcAft>
              <a:buNone/>
            </a:pPr>
            <a:r>
              <a:rPr b="1" lang="en-IN" sz="1400">
                <a:solidFill>
                  <a:schemeClr val="dk1"/>
                </a:solidFill>
                <a:latin typeface="Calibri"/>
                <a:ea typeface="Calibri"/>
                <a:cs typeface="Calibri"/>
                <a:sym typeface="Calibri"/>
              </a:rPr>
              <a:t>Report</a:t>
            </a:r>
            <a:endParaRPr/>
          </a:p>
        </p:txBody>
      </p:sp>
      <p:sp>
        <p:nvSpPr>
          <p:cNvPr id="659" name="Google Shape;659;p41"/>
          <p:cNvSpPr/>
          <p:nvPr/>
        </p:nvSpPr>
        <p:spPr>
          <a:xfrm>
            <a:off x="388608" y="1252295"/>
            <a:ext cx="1119626" cy="1119626"/>
          </a:xfrm>
          <a:prstGeom prst="ellipse">
            <a:avLst/>
          </a:prstGeom>
          <a:solidFill>
            <a:srgbClr val="F2C812"/>
          </a:solidFill>
          <a:ln>
            <a:noFill/>
          </a:ln>
        </p:spPr>
        <p:txBody>
          <a:bodyPr anchorCtr="0" anchor="t" bIns="0" lIns="0" spcFirstLastPara="1" rIns="0" wrap="square" tIns="45700">
            <a:noAutofit/>
          </a:bodyPr>
          <a:lstStyle/>
          <a:p>
            <a:pPr indent="0" lvl="0" marL="0" marR="0" rtl="0" algn="ctr">
              <a:spcBef>
                <a:spcPts val="0"/>
              </a:spcBef>
              <a:spcAft>
                <a:spcPts val="0"/>
              </a:spcAft>
              <a:buNone/>
            </a:pPr>
            <a:r>
              <a:t/>
            </a:r>
            <a:endParaRPr b="1" sz="1600">
              <a:solidFill>
                <a:srgbClr val="217346"/>
              </a:solidFill>
              <a:latin typeface="Calibri"/>
              <a:ea typeface="Calibri"/>
              <a:cs typeface="Calibri"/>
              <a:sym typeface="Calibri"/>
            </a:endParaRPr>
          </a:p>
        </p:txBody>
      </p:sp>
      <p:grpSp>
        <p:nvGrpSpPr>
          <p:cNvPr id="660" name="Google Shape;660;p41"/>
          <p:cNvGrpSpPr/>
          <p:nvPr/>
        </p:nvGrpSpPr>
        <p:grpSpPr>
          <a:xfrm>
            <a:off x="1221557" y="3473550"/>
            <a:ext cx="378841" cy="373587"/>
            <a:chOff x="1253227" y="3244048"/>
            <a:chExt cx="378841" cy="373587"/>
          </a:xfrm>
        </p:grpSpPr>
        <p:sp>
          <p:nvSpPr>
            <p:cNvPr id="661" name="Google Shape;661;p41"/>
            <p:cNvSpPr/>
            <p:nvPr/>
          </p:nvSpPr>
          <p:spPr>
            <a:xfrm rot="-7963485">
              <a:off x="1461362" y="328936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62" name="Google Shape;662;p41"/>
            <p:cNvSpPr/>
            <p:nvPr/>
          </p:nvSpPr>
          <p:spPr>
            <a:xfrm rot="-7963485">
              <a:off x="1357669" y="338258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63" name="Google Shape;663;p41"/>
            <p:cNvSpPr/>
            <p:nvPr/>
          </p:nvSpPr>
          <p:spPr>
            <a:xfrm rot="-7963485">
              <a:off x="1260548" y="3480882"/>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664" name="Google Shape;664;p41"/>
          <p:cNvGrpSpPr/>
          <p:nvPr/>
        </p:nvGrpSpPr>
        <p:grpSpPr>
          <a:xfrm rot="-5659397">
            <a:off x="1291283" y="2195064"/>
            <a:ext cx="378841" cy="373587"/>
            <a:chOff x="1253227" y="3244048"/>
            <a:chExt cx="378841" cy="373587"/>
          </a:xfrm>
        </p:grpSpPr>
        <p:sp>
          <p:nvSpPr>
            <p:cNvPr id="665" name="Google Shape;665;p41"/>
            <p:cNvSpPr/>
            <p:nvPr/>
          </p:nvSpPr>
          <p:spPr>
            <a:xfrm rot="-7963485">
              <a:off x="1461362" y="328936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66" name="Google Shape;666;p41"/>
            <p:cNvSpPr/>
            <p:nvPr/>
          </p:nvSpPr>
          <p:spPr>
            <a:xfrm rot="-7963485">
              <a:off x="1357669" y="338258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67" name="Google Shape;667;p41"/>
            <p:cNvSpPr/>
            <p:nvPr/>
          </p:nvSpPr>
          <p:spPr>
            <a:xfrm rot="-7963485">
              <a:off x="1260548" y="3480882"/>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668" name="Google Shape;668;p41"/>
          <p:cNvGrpSpPr/>
          <p:nvPr/>
        </p:nvGrpSpPr>
        <p:grpSpPr>
          <a:xfrm rot="-5556022">
            <a:off x="1273927" y="4708237"/>
            <a:ext cx="378841" cy="373587"/>
            <a:chOff x="1253227" y="3244048"/>
            <a:chExt cx="378841" cy="373587"/>
          </a:xfrm>
        </p:grpSpPr>
        <p:sp>
          <p:nvSpPr>
            <p:cNvPr id="669" name="Google Shape;669;p41"/>
            <p:cNvSpPr/>
            <p:nvPr/>
          </p:nvSpPr>
          <p:spPr>
            <a:xfrm rot="-7963485">
              <a:off x="1461362" y="328936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70" name="Google Shape;670;p41"/>
            <p:cNvSpPr/>
            <p:nvPr/>
          </p:nvSpPr>
          <p:spPr>
            <a:xfrm rot="-7963485">
              <a:off x="1357669" y="3382581"/>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71" name="Google Shape;671;p41"/>
            <p:cNvSpPr/>
            <p:nvPr/>
          </p:nvSpPr>
          <p:spPr>
            <a:xfrm rot="-7963485">
              <a:off x="1260548" y="3480882"/>
              <a:ext cx="163385" cy="91440"/>
            </a:xfrm>
            <a:prstGeom prst="triangle">
              <a:avLst>
                <a:gd fmla="val 50000" name="adj"/>
              </a:avLst>
            </a:prstGeom>
            <a:solidFill>
              <a:srgbClr val="F2C81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grpSp>
      <p:sp>
        <p:nvSpPr>
          <p:cNvPr id="672" name="Google Shape;672;p41"/>
          <p:cNvSpPr/>
          <p:nvPr/>
        </p:nvSpPr>
        <p:spPr>
          <a:xfrm>
            <a:off x="1413521" y="2481383"/>
            <a:ext cx="1119626" cy="1119626"/>
          </a:xfrm>
          <a:prstGeom prst="ellipse">
            <a:avLst/>
          </a:prstGeom>
          <a:solidFill>
            <a:srgbClr val="F2C812"/>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1400">
              <a:solidFill>
                <a:srgbClr val="217346"/>
              </a:solidFill>
              <a:latin typeface="Calibri"/>
              <a:ea typeface="Calibri"/>
              <a:cs typeface="Calibri"/>
              <a:sym typeface="Calibri"/>
            </a:endParaRPr>
          </a:p>
        </p:txBody>
      </p:sp>
      <p:sp>
        <p:nvSpPr>
          <p:cNvPr id="673" name="Google Shape;673;p41"/>
          <p:cNvSpPr/>
          <p:nvPr/>
        </p:nvSpPr>
        <p:spPr>
          <a:xfrm>
            <a:off x="1742065" y="3002355"/>
            <a:ext cx="383905" cy="351537"/>
          </a:xfrm>
          <a:custGeom>
            <a:rect b="b" l="l" r="r" t="t"/>
            <a:pathLst>
              <a:path extrusionOk="0" h="1291077" w="1409956">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dk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74" name="Google Shape;674;p41"/>
          <p:cNvSpPr/>
          <p:nvPr/>
        </p:nvSpPr>
        <p:spPr>
          <a:xfrm>
            <a:off x="1600398" y="2677430"/>
            <a:ext cx="767080" cy="294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1400">
                <a:solidFill>
                  <a:schemeClr val="dk1"/>
                </a:solidFill>
                <a:latin typeface="Calibri"/>
                <a:ea typeface="Calibri"/>
                <a:cs typeface="Calibri"/>
                <a:sym typeface="Calibri"/>
              </a:rPr>
              <a:t>Explore</a:t>
            </a:r>
            <a:endParaRPr sz="1600">
              <a:solidFill>
                <a:schemeClr val="dk1"/>
              </a:solidFill>
              <a:latin typeface="Calibri"/>
              <a:ea typeface="Calibri"/>
              <a:cs typeface="Calibri"/>
              <a:sym typeface="Calibri"/>
            </a:endParaRPr>
          </a:p>
        </p:txBody>
      </p:sp>
      <p:sp>
        <p:nvSpPr>
          <p:cNvPr id="675" name="Google Shape;675;p41"/>
          <p:cNvSpPr/>
          <p:nvPr/>
        </p:nvSpPr>
        <p:spPr>
          <a:xfrm>
            <a:off x="509174" y="1475232"/>
            <a:ext cx="805181" cy="2946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chemeClr val="dk1"/>
                </a:solidFill>
                <a:latin typeface="Calibri"/>
                <a:ea typeface="Calibri"/>
                <a:cs typeface="Calibri"/>
                <a:sym typeface="Calibri"/>
              </a:rPr>
              <a:t>Prepare</a:t>
            </a:r>
            <a:endParaRPr sz="1400">
              <a:solidFill>
                <a:schemeClr val="dk1"/>
              </a:solidFill>
              <a:latin typeface="Calibri"/>
              <a:ea typeface="Calibri"/>
              <a:cs typeface="Calibri"/>
              <a:sym typeface="Calibri"/>
            </a:endParaRPr>
          </a:p>
        </p:txBody>
      </p:sp>
      <p:sp>
        <p:nvSpPr>
          <p:cNvPr id="676" name="Google Shape;676;p41"/>
          <p:cNvSpPr/>
          <p:nvPr/>
        </p:nvSpPr>
        <p:spPr>
          <a:xfrm>
            <a:off x="1836174" y="5643069"/>
            <a:ext cx="274320" cy="284173"/>
          </a:xfrm>
          <a:custGeom>
            <a:rect b="b" l="l" r="r" t="t"/>
            <a:pathLst>
              <a:path extrusionOk="0" h="693" w="669">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dk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7" name="Google Shape;677;p41"/>
          <p:cNvSpPr/>
          <p:nvPr/>
        </p:nvSpPr>
        <p:spPr>
          <a:xfrm>
            <a:off x="722320" y="1783009"/>
            <a:ext cx="452202" cy="366660"/>
          </a:xfrm>
          <a:custGeom>
            <a:rect b="b" l="l" r="r" t="t"/>
            <a:pathLst>
              <a:path extrusionOk="0" h="897" w="110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dk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350">
              <a:solidFill>
                <a:srgbClr val="217346"/>
              </a:solidFill>
              <a:latin typeface="Calibri"/>
              <a:ea typeface="Calibri"/>
              <a:cs typeface="Calibri"/>
              <a:sym typeface="Calibri"/>
            </a:endParaRPr>
          </a:p>
        </p:txBody>
      </p:sp>
      <p:sp>
        <p:nvSpPr>
          <p:cNvPr id="678" name="Google Shape;678;p41"/>
          <p:cNvSpPr/>
          <p:nvPr/>
        </p:nvSpPr>
        <p:spPr>
          <a:xfrm>
            <a:off x="776985" y="4213905"/>
            <a:ext cx="342871" cy="335728"/>
          </a:xfrm>
          <a:custGeom>
            <a:rect b="b" l="l" r="r" t="t"/>
            <a:pathLst>
              <a:path extrusionOk="0" h="4791777" w="4893730">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dk1"/>
          </a:solidFill>
          <a:ln>
            <a:noFill/>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679" name="Google Shape;679;p41"/>
          <p:cNvSpPr/>
          <p:nvPr/>
        </p:nvSpPr>
        <p:spPr>
          <a:xfrm rot="2745734">
            <a:off x="363759" y="1085979"/>
            <a:ext cx="1573243" cy="1625795"/>
          </a:xfrm>
          <a:prstGeom prst="rect">
            <a:avLst/>
          </a:prstGeom>
          <a:solidFill>
            <a:schemeClr val="dk1">
              <a:alpha val="80000"/>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80" name="Google Shape;680;p41"/>
          <p:cNvSpPr/>
          <p:nvPr/>
        </p:nvSpPr>
        <p:spPr>
          <a:xfrm rot="2745734">
            <a:off x="1207007" y="2364693"/>
            <a:ext cx="1179229" cy="1626380"/>
          </a:xfrm>
          <a:prstGeom prst="rect">
            <a:avLst/>
          </a:prstGeom>
          <a:solidFill>
            <a:schemeClr val="dk1">
              <a:alpha val="80000"/>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81" name="Google Shape;681;p41"/>
          <p:cNvSpPr/>
          <p:nvPr/>
        </p:nvSpPr>
        <p:spPr>
          <a:xfrm rot="2745734">
            <a:off x="248044" y="3819677"/>
            <a:ext cx="1626798" cy="1227679"/>
          </a:xfrm>
          <a:prstGeom prst="rect">
            <a:avLst/>
          </a:prstGeom>
          <a:solidFill>
            <a:schemeClr val="dk1">
              <a:alpha val="80000"/>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Calibri"/>
              <a:ea typeface="Calibri"/>
              <a:cs typeface="Calibri"/>
              <a:sym typeface="Calibri"/>
            </a:endParaRPr>
          </a:p>
        </p:txBody>
      </p:sp>
      <p:sp>
        <p:nvSpPr>
          <p:cNvPr id="682" name="Google Shape;682;p41"/>
          <p:cNvSpPr txBox="1"/>
          <p:nvPr/>
        </p:nvSpPr>
        <p:spPr>
          <a:xfrm>
            <a:off x="2849060" y="0"/>
            <a:ext cx="9342940" cy="665151"/>
          </a:xfrm>
          <a:prstGeom prst="rect">
            <a:avLst/>
          </a:prstGeom>
          <a:noFill/>
          <a:ln>
            <a:noFill/>
          </a:ln>
        </p:spPr>
        <p:txBody>
          <a:bodyPr anchorCtr="0" anchor="t" bIns="91425" lIns="0" spcFirstLastPara="1" rIns="0" wrap="square" tIns="91425">
            <a:noAutofit/>
          </a:bodyPr>
          <a:lstStyle/>
          <a:p>
            <a:pPr indent="0" lvl="0" marL="91440" marR="0" rtl="0" algn="l">
              <a:lnSpc>
                <a:spcPct val="100000"/>
              </a:lnSpc>
              <a:spcBef>
                <a:spcPts val="0"/>
              </a:spcBef>
              <a:spcAft>
                <a:spcPts val="0"/>
              </a:spcAft>
              <a:buClr>
                <a:schemeClr val="dk1"/>
              </a:buClr>
              <a:buSzPts val="2800"/>
              <a:buFont typeface="Calibri"/>
              <a:buNone/>
            </a:pPr>
            <a:r>
              <a:rPr b="0" lang="en-IN" sz="2800" cap="none">
                <a:solidFill>
                  <a:schemeClr val="dk1"/>
                </a:solidFill>
                <a:latin typeface="Calibri"/>
                <a:ea typeface="Calibri"/>
                <a:cs typeface="Calibri"/>
                <a:sym typeface="Calibri"/>
              </a:rPr>
              <a:t>Share reports, visualizations and data with a broad audience</a:t>
            </a:r>
            <a:endParaRPr b="0" sz="2800" cap="none">
              <a:solidFill>
                <a:schemeClr val="dk1"/>
              </a:solidFill>
              <a:latin typeface="Calibri"/>
              <a:ea typeface="Calibri"/>
              <a:cs typeface="Calibri"/>
              <a:sym typeface="Calibri"/>
            </a:endParaRPr>
          </a:p>
        </p:txBody>
      </p:sp>
      <p:sp>
        <p:nvSpPr>
          <p:cNvPr id="683" name="Google Shape;683;p41"/>
          <p:cNvSpPr txBox="1"/>
          <p:nvPr/>
        </p:nvSpPr>
        <p:spPr>
          <a:xfrm>
            <a:off x="7966265" y="3477122"/>
            <a:ext cx="357226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IN" sz="1200">
                <a:solidFill>
                  <a:srgbClr val="000000"/>
                </a:solidFill>
                <a:latin typeface="Calibri"/>
                <a:ea typeface="Calibri"/>
                <a:cs typeface="Calibri"/>
                <a:sym typeface="Calibri"/>
              </a:rPr>
              <a:t>Import Power BI Desktop file in Power BI service </a:t>
            </a:r>
            <a:endParaRPr/>
          </a:p>
        </p:txBody>
      </p:sp>
      <p:sp>
        <p:nvSpPr>
          <p:cNvPr id="684" name="Google Shape;684;p41"/>
          <p:cNvSpPr txBox="1"/>
          <p:nvPr/>
        </p:nvSpPr>
        <p:spPr>
          <a:xfrm>
            <a:off x="7966265" y="6117017"/>
            <a:ext cx="3572260" cy="4470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IN" sz="1200">
                <a:solidFill>
                  <a:srgbClr val="000000"/>
                </a:solidFill>
                <a:latin typeface="Calibri"/>
                <a:ea typeface="Calibri"/>
                <a:cs typeface="Calibri"/>
                <a:sym typeface="Calibri"/>
              </a:rPr>
              <a:t>Publish from Power BI Desktop to Power BI service </a:t>
            </a:r>
            <a:endParaRPr/>
          </a:p>
        </p:txBody>
      </p:sp>
      <p:pic>
        <p:nvPicPr>
          <p:cNvPr id="685" name="Google Shape;685;p41"/>
          <p:cNvPicPr preferRelativeResize="0"/>
          <p:nvPr/>
        </p:nvPicPr>
        <p:blipFill rotWithShape="1">
          <a:blip r:embed="rId3">
            <a:alphaModFix/>
          </a:blip>
          <a:srcRect b="0" l="0" r="0" t="0"/>
          <a:stretch/>
        </p:blipFill>
        <p:spPr>
          <a:xfrm>
            <a:off x="8005891" y="4080679"/>
            <a:ext cx="3657600" cy="1940651"/>
          </a:xfrm>
          <a:prstGeom prst="rect">
            <a:avLst/>
          </a:prstGeom>
          <a:noFill/>
          <a:ln>
            <a:noFill/>
          </a:ln>
          <a:effectLst>
            <a:outerShdw blurRad="50800" rotWithShape="0" algn="tl" dir="2700000" dist="38100">
              <a:srgbClr val="000000">
                <a:alpha val="40000"/>
              </a:srgbClr>
            </a:outerShdw>
          </a:effectLst>
        </p:spPr>
      </p:pic>
      <p:pic>
        <p:nvPicPr>
          <p:cNvPr id="686" name="Google Shape;686;p41"/>
          <p:cNvPicPr preferRelativeResize="0"/>
          <p:nvPr/>
        </p:nvPicPr>
        <p:blipFill rotWithShape="1">
          <a:blip r:embed="rId4">
            <a:alphaModFix/>
          </a:blip>
          <a:srcRect b="0" l="0" r="0" t="0"/>
          <a:stretch/>
        </p:blipFill>
        <p:spPr>
          <a:xfrm>
            <a:off x="7966265" y="1656967"/>
            <a:ext cx="3657600" cy="1690718"/>
          </a:xfrm>
          <a:prstGeom prst="rect">
            <a:avLst/>
          </a:prstGeom>
          <a:noFill/>
          <a:ln>
            <a:noFill/>
          </a:ln>
          <a:effectLst>
            <a:outerShdw blurRad="50800" rotWithShape="0" algn="tl" dir="2700000" dist="38100">
              <a:srgbClr val="000000">
                <a:alpha val="40000"/>
              </a:srgbClr>
            </a:outerShdw>
          </a:effectLst>
        </p:spPr>
      </p:pic>
      <p:sp>
        <p:nvSpPr>
          <p:cNvPr id="687" name="Google Shape;687;p41"/>
          <p:cNvSpPr txBox="1"/>
          <p:nvPr/>
        </p:nvSpPr>
        <p:spPr>
          <a:xfrm>
            <a:off x="3" y="51415"/>
            <a:ext cx="2849058"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200">
                <a:solidFill>
                  <a:srgbClr val="F2C812"/>
                </a:solidFill>
                <a:latin typeface="Quattrocento Sans"/>
                <a:ea typeface="Quattrocento Sans"/>
                <a:cs typeface="Quattrocento Sans"/>
                <a:sym typeface="Quattrocento Sans"/>
              </a:rPr>
              <a:t>Power BI Desktop</a:t>
            </a:r>
            <a:endParaRPr b="1" sz="2200">
              <a:solidFill>
                <a:srgbClr val="F2C812"/>
              </a:solidFill>
              <a:latin typeface="Quattrocento Sans"/>
              <a:ea typeface="Quattrocento Sans"/>
              <a:cs typeface="Quattrocento Sans"/>
              <a:sym typeface="Quattrocento Sans"/>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20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42"/>
          <p:cNvSpPr txBox="1"/>
          <p:nvPr>
            <p:ph idx="4294967295" type="title"/>
          </p:nvPr>
        </p:nvSpPr>
        <p:spPr>
          <a:xfrm>
            <a:off x="481039" y="-255102"/>
            <a:ext cx="10058400" cy="1449387"/>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800"/>
              <a:buFont typeface="Quattrocento Sans"/>
              <a:buNone/>
            </a:pPr>
            <a:r>
              <a:rPr lang="en-IN">
                <a:latin typeface="Quattrocento Sans"/>
                <a:ea typeface="Quattrocento Sans"/>
                <a:cs typeface="Quattrocento Sans"/>
                <a:sym typeface="Quattrocento Sans"/>
              </a:rPr>
              <a:t>Visualisation</a:t>
            </a:r>
            <a:endParaRPr>
              <a:latin typeface="Quattrocento Sans"/>
              <a:ea typeface="Quattrocento Sans"/>
              <a:cs typeface="Quattrocento Sans"/>
              <a:sym typeface="Quattrocento Sans"/>
            </a:endParaRPr>
          </a:p>
        </p:txBody>
      </p:sp>
      <p:pic>
        <p:nvPicPr>
          <p:cNvPr descr="Related image" id="693" name="Google Shape;693;p42"/>
          <p:cNvPicPr preferRelativeResize="0"/>
          <p:nvPr/>
        </p:nvPicPr>
        <p:blipFill rotWithShape="1">
          <a:blip r:embed="rId3">
            <a:alphaModFix/>
          </a:blip>
          <a:srcRect b="0" l="0" r="0" t="0"/>
          <a:stretch/>
        </p:blipFill>
        <p:spPr>
          <a:xfrm>
            <a:off x="976393" y="1364767"/>
            <a:ext cx="10058400" cy="50693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43"/>
          <p:cNvSpPr txBox="1"/>
          <p:nvPr>
            <p:ph type="title"/>
          </p:nvPr>
        </p:nvSpPr>
        <p:spPr>
          <a:xfrm>
            <a:off x="771815" y="255607"/>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IN"/>
              <a:t>Types of Visualisations </a:t>
            </a:r>
            <a:endParaRPr/>
          </a:p>
        </p:txBody>
      </p:sp>
      <p:sp>
        <p:nvSpPr>
          <p:cNvPr id="700" name="Google Shape;700;p43"/>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SzPts val="2000"/>
              <a:buFont typeface="Noto Sans Symbols"/>
              <a:buChar char="▪"/>
            </a:pPr>
            <a:r>
              <a:rPr b="1" lang="en-IN"/>
              <a:t>Area charts: Basic (Layered) and Stacked</a:t>
            </a:r>
            <a:endParaRPr/>
          </a:p>
          <a:p>
            <a:pPr indent="-127000" lvl="0" marL="91440" rtl="0" algn="l">
              <a:lnSpc>
                <a:spcPct val="90000"/>
              </a:lnSpc>
              <a:spcBef>
                <a:spcPts val="1400"/>
              </a:spcBef>
              <a:spcAft>
                <a:spcPts val="0"/>
              </a:spcAft>
              <a:buSzPts val="2000"/>
              <a:buFont typeface="Noto Sans Symbols"/>
              <a:buChar char="▪"/>
            </a:pPr>
            <a:r>
              <a:rPr b="1" lang="en-IN"/>
              <a:t>Bar and column charts , line charts</a:t>
            </a:r>
            <a:endParaRPr b="1"/>
          </a:p>
          <a:p>
            <a:pPr indent="-127000" lvl="0" marL="91440" rtl="0" algn="l">
              <a:lnSpc>
                <a:spcPct val="90000"/>
              </a:lnSpc>
              <a:spcBef>
                <a:spcPts val="1400"/>
              </a:spcBef>
              <a:spcAft>
                <a:spcPts val="0"/>
              </a:spcAft>
              <a:buSzPts val="2000"/>
              <a:buFont typeface="Noto Sans Symbols"/>
              <a:buChar char="▪"/>
            </a:pPr>
            <a:r>
              <a:rPr b="1" lang="en-IN"/>
              <a:t>Cards: Multi row</a:t>
            </a:r>
            <a:endParaRPr/>
          </a:p>
          <a:p>
            <a:pPr indent="-127000" lvl="0" marL="91440" rtl="0" algn="l">
              <a:lnSpc>
                <a:spcPct val="90000"/>
              </a:lnSpc>
              <a:spcBef>
                <a:spcPts val="1400"/>
              </a:spcBef>
              <a:spcAft>
                <a:spcPts val="0"/>
              </a:spcAft>
              <a:buSzPts val="2000"/>
              <a:buFont typeface="Noto Sans Symbols"/>
              <a:buChar char="▪"/>
            </a:pPr>
            <a:r>
              <a:rPr b="1" lang="en-IN"/>
              <a:t>Cards: Single row</a:t>
            </a:r>
            <a:endParaRPr/>
          </a:p>
          <a:p>
            <a:pPr indent="-127000" lvl="0" marL="91440" rtl="0" algn="l">
              <a:lnSpc>
                <a:spcPct val="90000"/>
              </a:lnSpc>
              <a:spcBef>
                <a:spcPts val="1400"/>
              </a:spcBef>
              <a:spcAft>
                <a:spcPts val="0"/>
              </a:spcAft>
              <a:buSzPts val="2000"/>
              <a:buFont typeface="Noto Sans Symbols"/>
              <a:buChar char="▪"/>
            </a:pPr>
            <a:r>
              <a:rPr b="1" lang="en-IN"/>
              <a:t>Pie charts, gauge charts, donut charts </a:t>
            </a:r>
            <a:endParaRPr/>
          </a:p>
          <a:p>
            <a:pPr indent="-127000" lvl="0" marL="91440" rtl="0" algn="l">
              <a:lnSpc>
                <a:spcPct val="90000"/>
              </a:lnSpc>
              <a:spcBef>
                <a:spcPts val="1400"/>
              </a:spcBef>
              <a:spcAft>
                <a:spcPts val="0"/>
              </a:spcAft>
              <a:buSzPts val="2000"/>
              <a:buFont typeface="Noto Sans Symbols"/>
              <a:buChar char="▪"/>
            </a:pPr>
            <a:r>
              <a:rPr b="1" lang="en-IN"/>
              <a:t>Maps and tables /matrix </a:t>
            </a:r>
            <a:endParaRPr/>
          </a:p>
          <a:p>
            <a:pPr indent="0" lvl="0" marL="0" rtl="0" algn="l">
              <a:lnSpc>
                <a:spcPct val="90000"/>
              </a:lnSpc>
              <a:spcBef>
                <a:spcPts val="1400"/>
              </a:spcBef>
              <a:spcAft>
                <a:spcPts val="0"/>
              </a:spcAft>
              <a:buSzPts val="2000"/>
              <a:buNone/>
            </a:pPr>
            <a:r>
              <a:rPr b="1" lang="en-IN"/>
              <a:t>etc.</a:t>
            </a:r>
            <a:endParaRPr/>
          </a:p>
          <a:p>
            <a:pPr indent="0" lvl="0" marL="91440" rtl="0" algn="l">
              <a:lnSpc>
                <a:spcPct val="90000"/>
              </a:lnSpc>
              <a:spcBef>
                <a:spcPts val="1400"/>
              </a:spcBef>
              <a:spcAft>
                <a:spcPts val="0"/>
              </a:spcAft>
              <a:buSzPts val="2000"/>
              <a:buFont typeface="Noto Sans Symbols"/>
              <a:buNone/>
            </a:pPr>
            <a:r>
              <a:t/>
            </a:r>
            <a:endParaRPr b="1"/>
          </a:p>
        </p:txBody>
      </p:sp>
      <p:pic>
        <p:nvPicPr>
          <p:cNvPr descr="Image result for visualisation in power bi gif" id="701" name="Google Shape;701;p43"/>
          <p:cNvPicPr preferRelativeResize="0"/>
          <p:nvPr>
            <p:ph idx="2" type="body"/>
          </p:nvPr>
        </p:nvPicPr>
        <p:blipFill rotWithShape="1">
          <a:blip r:embed="rId3">
            <a:alphaModFix/>
          </a:blip>
          <a:srcRect b="0" l="0" r="0" t="0"/>
          <a:stretch/>
        </p:blipFill>
        <p:spPr>
          <a:xfrm>
            <a:off x="6617776" y="0"/>
            <a:ext cx="5574224" cy="63388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7"/>
          <p:cNvSpPr txBox="1"/>
          <p:nvPr>
            <p:ph idx="4294967295" type="title"/>
          </p:nvPr>
        </p:nvSpPr>
        <p:spPr>
          <a:xfrm>
            <a:off x="2194560" y="0"/>
            <a:ext cx="3657600" cy="1114425"/>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800"/>
              <a:buFont typeface="Quattrocento Sans"/>
              <a:buNone/>
            </a:pPr>
            <a:r>
              <a:rPr lang="en-IN">
                <a:latin typeface="Quattrocento Sans"/>
                <a:ea typeface="Quattrocento Sans"/>
                <a:cs typeface="Quattrocento Sans"/>
                <a:sym typeface="Quattrocento Sans"/>
              </a:rPr>
              <a:t>Overview :</a:t>
            </a:r>
            <a:endParaRPr>
              <a:latin typeface="Quattrocento Sans"/>
              <a:ea typeface="Quattrocento Sans"/>
              <a:cs typeface="Quattrocento Sans"/>
              <a:sym typeface="Quattrocento Sans"/>
            </a:endParaRPr>
          </a:p>
        </p:txBody>
      </p:sp>
      <p:sp>
        <p:nvSpPr>
          <p:cNvPr id="134" name="Google Shape;134;p17"/>
          <p:cNvSpPr txBox="1"/>
          <p:nvPr>
            <p:ph idx="4294967295" type="body"/>
          </p:nvPr>
        </p:nvSpPr>
        <p:spPr>
          <a:xfrm>
            <a:off x="128016" y="1149858"/>
            <a:ext cx="6351588" cy="4632325"/>
          </a:xfrm>
          <a:prstGeom prst="rect">
            <a:avLst/>
          </a:prstGeom>
          <a:solidFill>
            <a:schemeClr val="lt1"/>
          </a:solidFill>
          <a:ln>
            <a:noFill/>
          </a:ln>
        </p:spPr>
        <p:txBody>
          <a:bodyPr anchorCtr="0" anchor="t" bIns="45700" lIns="0" spcFirstLastPara="1" rIns="0" wrap="square" tIns="45700">
            <a:noAutofit/>
          </a:bodyPr>
          <a:lstStyle/>
          <a:p>
            <a:pPr indent="0" lvl="0" marL="0" rtl="0" algn="l">
              <a:lnSpc>
                <a:spcPct val="70000"/>
              </a:lnSpc>
              <a:spcBef>
                <a:spcPts val="0"/>
              </a:spcBef>
              <a:spcAft>
                <a:spcPts val="0"/>
              </a:spcAft>
              <a:buSzPts val="2361"/>
              <a:buNone/>
            </a:pPr>
            <a:r>
              <a:rPr b="1" lang="en-IN" sz="2361"/>
              <a:t>Big data </a:t>
            </a:r>
            <a:endParaRPr b="1" sz="2361"/>
          </a:p>
          <a:p>
            <a:pPr indent="-109537" lvl="0" marL="91440" rtl="0" algn="l">
              <a:lnSpc>
                <a:spcPct val="70000"/>
              </a:lnSpc>
              <a:spcBef>
                <a:spcPts val="1400"/>
              </a:spcBef>
              <a:spcAft>
                <a:spcPts val="0"/>
              </a:spcAft>
              <a:buSzPts val="1725"/>
              <a:buFont typeface="Arial"/>
              <a:buChar char="•"/>
            </a:pPr>
            <a:r>
              <a:rPr lang="en-IN" sz="1725">
                <a:latin typeface="Quattrocento Sans"/>
                <a:ea typeface="Quattrocento Sans"/>
                <a:cs typeface="Quattrocento Sans"/>
                <a:sym typeface="Quattrocento Sans"/>
              </a:rPr>
              <a:t>is an umbrella term that describes the large volume of data – both structured and unstructured </a:t>
            </a:r>
            <a:r>
              <a:rPr lang="en-IN" sz="1725">
                <a:solidFill>
                  <a:srgbClr val="3F3F3F"/>
                </a:solidFill>
                <a:latin typeface="Quattrocento Sans"/>
                <a:ea typeface="Quattrocento Sans"/>
                <a:cs typeface="Quattrocento Sans"/>
                <a:sym typeface="Quattrocento Sans"/>
              </a:rPr>
              <a:t> that inundates a business on a day-to-day basis </a:t>
            </a:r>
            <a:endParaRPr sz="1725">
              <a:latin typeface="Quattrocento Sans"/>
              <a:ea typeface="Quattrocento Sans"/>
              <a:cs typeface="Quattrocento Sans"/>
              <a:sym typeface="Quattrocento Sans"/>
            </a:endParaRPr>
          </a:p>
          <a:p>
            <a:pPr indent="-109537" lvl="0" marL="91440" rtl="0" algn="l">
              <a:lnSpc>
                <a:spcPct val="70000"/>
              </a:lnSpc>
              <a:spcBef>
                <a:spcPts val="1400"/>
              </a:spcBef>
              <a:spcAft>
                <a:spcPts val="0"/>
              </a:spcAft>
              <a:buSzPts val="1725"/>
              <a:buFont typeface="Arial"/>
              <a:buChar char="•"/>
            </a:pPr>
            <a:r>
              <a:rPr lang="en-IN" sz="1725">
                <a:latin typeface="Quattrocento Sans"/>
                <a:ea typeface="Quattrocento Sans"/>
                <a:cs typeface="Quattrocento Sans"/>
                <a:sym typeface="Quattrocento Sans"/>
              </a:rPr>
              <a:t>Big data can be analysed for insights that lead to better decisions and strategic business moves.</a:t>
            </a:r>
            <a:endParaRPr/>
          </a:p>
          <a:p>
            <a:pPr indent="-109537" lvl="0" marL="91440" rtl="0" algn="l">
              <a:lnSpc>
                <a:spcPct val="70000"/>
              </a:lnSpc>
              <a:spcBef>
                <a:spcPts val="1400"/>
              </a:spcBef>
              <a:spcAft>
                <a:spcPts val="0"/>
              </a:spcAft>
              <a:buSzPts val="1725"/>
              <a:buFont typeface="Arial"/>
              <a:buChar char="•"/>
            </a:pPr>
            <a:r>
              <a:rPr lang="en-IN" sz="1725">
                <a:latin typeface="Quattrocento Sans"/>
                <a:ea typeface="Quattrocento Sans"/>
                <a:cs typeface="Quattrocento Sans"/>
                <a:sym typeface="Quattrocento Sans"/>
              </a:rPr>
              <a:t>in the early 2000s when industry analyst Doug Laney articulated the now-mainstream definition of big data as the three V’s : </a:t>
            </a:r>
            <a:r>
              <a:rPr b="1" lang="en-IN" sz="1725">
                <a:latin typeface="Quattrocento Sans"/>
                <a:ea typeface="Quattrocento Sans"/>
                <a:cs typeface="Quattrocento Sans"/>
                <a:sym typeface="Quattrocento Sans"/>
              </a:rPr>
              <a:t>Volume , Velocity </a:t>
            </a:r>
            <a:r>
              <a:rPr lang="en-IN" sz="1725">
                <a:latin typeface="Quattrocento Sans"/>
                <a:ea typeface="Quattrocento Sans"/>
                <a:cs typeface="Quattrocento Sans"/>
                <a:sym typeface="Quattrocento Sans"/>
              </a:rPr>
              <a:t>&amp;</a:t>
            </a:r>
            <a:r>
              <a:rPr b="1" lang="en-IN" sz="1725">
                <a:latin typeface="Quattrocento Sans"/>
                <a:ea typeface="Quattrocento Sans"/>
                <a:cs typeface="Quattrocento Sans"/>
                <a:sym typeface="Quattrocento Sans"/>
              </a:rPr>
              <a:t> Variety</a:t>
            </a:r>
            <a:endParaRPr/>
          </a:p>
          <a:p>
            <a:pPr indent="-109537" lvl="0" marL="91440" rtl="0" algn="l">
              <a:lnSpc>
                <a:spcPct val="70000"/>
              </a:lnSpc>
              <a:spcBef>
                <a:spcPts val="1400"/>
              </a:spcBef>
              <a:spcAft>
                <a:spcPts val="0"/>
              </a:spcAft>
              <a:buSzPts val="1725"/>
              <a:buChar char=" "/>
            </a:pPr>
            <a:r>
              <a:rPr lang="en-IN" sz="1725">
                <a:latin typeface="Quattrocento Sans"/>
                <a:ea typeface="Quattrocento Sans"/>
                <a:cs typeface="Quattrocento Sans"/>
                <a:sym typeface="Quattrocento Sans"/>
              </a:rPr>
              <a:t>You can take data from any source and analyze it to find answers that enable</a:t>
            </a:r>
            <a:endParaRPr/>
          </a:p>
          <a:p>
            <a:pPr indent="-342900" lvl="0" marL="342900" rtl="0" algn="l">
              <a:lnSpc>
                <a:spcPct val="70000"/>
              </a:lnSpc>
              <a:spcBef>
                <a:spcPts val="1400"/>
              </a:spcBef>
              <a:spcAft>
                <a:spcPts val="0"/>
              </a:spcAft>
              <a:buSzPts val="1725"/>
              <a:buFont typeface="Calibri"/>
              <a:buAutoNum type="arabicPeriod"/>
            </a:pPr>
            <a:r>
              <a:rPr lang="en-IN" sz="1725">
                <a:latin typeface="Quattrocento Sans"/>
                <a:ea typeface="Quattrocento Sans"/>
                <a:cs typeface="Quattrocento Sans"/>
                <a:sym typeface="Quattrocento Sans"/>
              </a:rPr>
              <a:t> cost reductions</a:t>
            </a:r>
            <a:endParaRPr/>
          </a:p>
          <a:p>
            <a:pPr indent="-342900" lvl="0" marL="342900" rtl="0" algn="l">
              <a:lnSpc>
                <a:spcPct val="70000"/>
              </a:lnSpc>
              <a:spcBef>
                <a:spcPts val="1400"/>
              </a:spcBef>
              <a:spcAft>
                <a:spcPts val="0"/>
              </a:spcAft>
              <a:buSzPts val="1725"/>
              <a:buFont typeface="Calibri"/>
              <a:buAutoNum type="arabicPeriod"/>
            </a:pPr>
            <a:r>
              <a:rPr lang="en-IN" sz="1725">
                <a:latin typeface="Quattrocento Sans"/>
                <a:ea typeface="Quattrocento Sans"/>
                <a:cs typeface="Quattrocento Sans"/>
                <a:sym typeface="Quattrocento Sans"/>
              </a:rPr>
              <a:t>time reductions</a:t>
            </a:r>
            <a:endParaRPr/>
          </a:p>
          <a:p>
            <a:pPr indent="-342900" lvl="0" marL="342900" rtl="0" algn="l">
              <a:lnSpc>
                <a:spcPct val="70000"/>
              </a:lnSpc>
              <a:spcBef>
                <a:spcPts val="1400"/>
              </a:spcBef>
              <a:spcAft>
                <a:spcPts val="0"/>
              </a:spcAft>
              <a:buSzPts val="1725"/>
              <a:buFont typeface="Calibri"/>
              <a:buAutoNum type="arabicPeriod"/>
            </a:pPr>
            <a:r>
              <a:rPr lang="en-IN" sz="1725">
                <a:latin typeface="Quattrocento Sans"/>
                <a:ea typeface="Quattrocento Sans"/>
                <a:cs typeface="Quattrocento Sans"/>
                <a:sym typeface="Quattrocento Sans"/>
              </a:rPr>
              <a:t>new product development and optimized offerings and</a:t>
            </a:r>
            <a:endParaRPr/>
          </a:p>
          <a:p>
            <a:pPr indent="-342900" lvl="0" marL="342900" rtl="0" algn="l">
              <a:lnSpc>
                <a:spcPct val="70000"/>
              </a:lnSpc>
              <a:spcBef>
                <a:spcPts val="1400"/>
              </a:spcBef>
              <a:spcAft>
                <a:spcPts val="0"/>
              </a:spcAft>
              <a:buSzPts val="1725"/>
              <a:buFont typeface="Calibri"/>
              <a:buAutoNum type="arabicPeriod"/>
            </a:pPr>
            <a:r>
              <a:rPr lang="en-IN" sz="1725">
                <a:latin typeface="Quattrocento Sans"/>
                <a:ea typeface="Quattrocento Sans"/>
                <a:cs typeface="Quattrocento Sans"/>
                <a:sym typeface="Quattrocento Sans"/>
              </a:rPr>
              <a:t>smart decision making.</a:t>
            </a:r>
            <a:endParaRPr b="1" sz="1725">
              <a:latin typeface="Quattrocento Sans"/>
              <a:ea typeface="Quattrocento Sans"/>
              <a:cs typeface="Quattrocento Sans"/>
              <a:sym typeface="Quattrocento Sans"/>
            </a:endParaRPr>
          </a:p>
          <a:p>
            <a:pPr indent="0" lvl="0" marL="91440" rtl="0" algn="l">
              <a:lnSpc>
                <a:spcPct val="70000"/>
              </a:lnSpc>
              <a:spcBef>
                <a:spcPts val="1400"/>
              </a:spcBef>
              <a:spcAft>
                <a:spcPts val="0"/>
              </a:spcAft>
              <a:buSzPts val="1634"/>
              <a:buFont typeface="Arial"/>
              <a:buNone/>
            </a:pPr>
            <a:r>
              <a:t/>
            </a:r>
            <a:endParaRPr b="1" sz="1634">
              <a:latin typeface="Quattrocento Sans"/>
              <a:ea typeface="Quattrocento Sans"/>
              <a:cs typeface="Quattrocento Sans"/>
              <a:sym typeface="Quattrocento Sans"/>
            </a:endParaRPr>
          </a:p>
          <a:p>
            <a:pPr indent="0" lvl="0" marL="0" rtl="0" algn="l">
              <a:lnSpc>
                <a:spcPct val="70000"/>
              </a:lnSpc>
              <a:spcBef>
                <a:spcPts val="1400"/>
              </a:spcBef>
              <a:spcAft>
                <a:spcPts val="0"/>
              </a:spcAft>
              <a:buSzPts val="1634"/>
              <a:buNone/>
            </a:pPr>
            <a:r>
              <a:t/>
            </a:r>
            <a:endParaRPr b="1" sz="1634">
              <a:latin typeface="Quattrocento Sans"/>
              <a:ea typeface="Quattrocento Sans"/>
              <a:cs typeface="Quattrocento Sans"/>
              <a:sym typeface="Quattrocento Sans"/>
            </a:endParaRPr>
          </a:p>
          <a:p>
            <a:pPr indent="0" lvl="0" marL="0" rtl="0" algn="l">
              <a:lnSpc>
                <a:spcPct val="70000"/>
              </a:lnSpc>
              <a:spcBef>
                <a:spcPts val="1400"/>
              </a:spcBef>
              <a:spcAft>
                <a:spcPts val="0"/>
              </a:spcAft>
              <a:buSzPts val="1634"/>
              <a:buNone/>
            </a:pPr>
            <a:r>
              <a:t/>
            </a:r>
            <a:endParaRPr b="1" sz="1634">
              <a:latin typeface="Quattrocento Sans"/>
              <a:ea typeface="Quattrocento Sans"/>
              <a:cs typeface="Quattrocento Sans"/>
              <a:sym typeface="Quattrocento Sans"/>
            </a:endParaRPr>
          </a:p>
          <a:p>
            <a:pPr indent="0" lvl="0" marL="91440" rtl="0" algn="l">
              <a:lnSpc>
                <a:spcPct val="70000"/>
              </a:lnSpc>
              <a:spcBef>
                <a:spcPts val="1400"/>
              </a:spcBef>
              <a:spcAft>
                <a:spcPts val="0"/>
              </a:spcAft>
              <a:buSzPts val="1816"/>
              <a:buFont typeface="Arial"/>
              <a:buNone/>
            </a:pPr>
            <a:r>
              <a:t/>
            </a:r>
            <a:endParaRPr sz="1816"/>
          </a:p>
        </p:txBody>
      </p:sp>
      <p:pic>
        <p:nvPicPr>
          <p:cNvPr id="135" name="Google Shape;135;p17"/>
          <p:cNvPicPr preferRelativeResize="0"/>
          <p:nvPr/>
        </p:nvPicPr>
        <p:blipFill rotWithShape="1">
          <a:blip r:embed="rId3">
            <a:alphaModFix/>
          </a:blip>
          <a:srcRect b="0" l="0" r="0" t="0"/>
          <a:stretch/>
        </p:blipFill>
        <p:spPr>
          <a:xfrm>
            <a:off x="6733912" y="767003"/>
            <a:ext cx="5147799" cy="56182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 calcmode="lin" valueType="num">
                                      <p:cBhvr additive="base">
                                        <p:cTn dur="500"/>
                                        <p:tgtEl>
                                          <p:spTgt spid="13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anim calcmode="lin" valueType="num">
                                      <p:cBhvr additive="base">
                                        <p:cTn dur="500"/>
                                        <p:tgtEl>
                                          <p:spTgt spid="134">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2" st="2"/>
                                            </p:txEl>
                                          </p:spTgt>
                                        </p:tgtEl>
                                        <p:attrNameLst>
                                          <p:attrName>style.visibility</p:attrName>
                                        </p:attrNameLst>
                                      </p:cBhvr>
                                      <p:to>
                                        <p:strVal val="visible"/>
                                      </p:to>
                                    </p:set>
                                    <p:anim calcmode="lin" valueType="num">
                                      <p:cBhvr additive="base">
                                        <p:cTn dur="500"/>
                                        <p:tgtEl>
                                          <p:spTgt spid="134">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3" st="3"/>
                                            </p:txEl>
                                          </p:spTgt>
                                        </p:tgtEl>
                                        <p:attrNameLst>
                                          <p:attrName>style.visibility</p:attrName>
                                        </p:attrNameLst>
                                      </p:cBhvr>
                                      <p:to>
                                        <p:strVal val="visible"/>
                                      </p:to>
                                    </p:set>
                                    <p:anim calcmode="lin" valueType="num">
                                      <p:cBhvr additive="base">
                                        <p:cTn dur="500"/>
                                        <p:tgtEl>
                                          <p:spTgt spid="134">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4" st="4"/>
                                            </p:txEl>
                                          </p:spTgt>
                                        </p:tgtEl>
                                        <p:attrNameLst>
                                          <p:attrName>style.visibility</p:attrName>
                                        </p:attrNameLst>
                                      </p:cBhvr>
                                      <p:to>
                                        <p:strVal val="visible"/>
                                      </p:to>
                                    </p:set>
                                    <p:anim calcmode="lin" valueType="num">
                                      <p:cBhvr additive="base">
                                        <p:cTn dur="500"/>
                                        <p:tgtEl>
                                          <p:spTgt spid="134">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5" st="5"/>
                                            </p:txEl>
                                          </p:spTgt>
                                        </p:tgtEl>
                                        <p:attrNameLst>
                                          <p:attrName>style.visibility</p:attrName>
                                        </p:attrNameLst>
                                      </p:cBhvr>
                                      <p:to>
                                        <p:strVal val="visible"/>
                                      </p:to>
                                    </p:set>
                                    <p:anim calcmode="lin" valueType="num">
                                      <p:cBhvr additive="base">
                                        <p:cTn dur="500"/>
                                        <p:tgtEl>
                                          <p:spTgt spid="134">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6" st="6"/>
                                            </p:txEl>
                                          </p:spTgt>
                                        </p:tgtEl>
                                        <p:attrNameLst>
                                          <p:attrName>style.visibility</p:attrName>
                                        </p:attrNameLst>
                                      </p:cBhvr>
                                      <p:to>
                                        <p:strVal val="visible"/>
                                      </p:to>
                                    </p:set>
                                    <p:anim calcmode="lin" valueType="num">
                                      <p:cBhvr additive="base">
                                        <p:cTn dur="500"/>
                                        <p:tgtEl>
                                          <p:spTgt spid="134">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7" st="7"/>
                                            </p:txEl>
                                          </p:spTgt>
                                        </p:tgtEl>
                                        <p:attrNameLst>
                                          <p:attrName>style.visibility</p:attrName>
                                        </p:attrNameLst>
                                      </p:cBhvr>
                                      <p:to>
                                        <p:strVal val="visible"/>
                                      </p:to>
                                    </p:set>
                                    <p:anim calcmode="lin" valueType="num">
                                      <p:cBhvr additive="base">
                                        <p:cTn dur="500"/>
                                        <p:tgtEl>
                                          <p:spTgt spid="134">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8" st="8"/>
                                            </p:txEl>
                                          </p:spTgt>
                                        </p:tgtEl>
                                        <p:attrNameLst>
                                          <p:attrName>style.visibility</p:attrName>
                                        </p:attrNameLst>
                                      </p:cBhvr>
                                      <p:to>
                                        <p:strVal val="visible"/>
                                      </p:to>
                                    </p:set>
                                    <p:anim calcmode="lin" valueType="num">
                                      <p:cBhvr additive="base">
                                        <p:cTn dur="500"/>
                                        <p:tgtEl>
                                          <p:spTgt spid="134">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9" st="9"/>
                                            </p:txEl>
                                          </p:spTgt>
                                        </p:tgtEl>
                                        <p:attrNameLst>
                                          <p:attrName>style.visibility</p:attrName>
                                        </p:attrNameLst>
                                      </p:cBhvr>
                                      <p:to>
                                        <p:strVal val="visible"/>
                                      </p:to>
                                    </p:set>
                                    <p:anim calcmode="lin" valueType="num">
                                      <p:cBhvr additive="base">
                                        <p:cTn dur="500"/>
                                        <p:tgtEl>
                                          <p:spTgt spid="134">
                                            <p:txEl>
                                              <p:pRg end="9" st="9"/>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10" st="10"/>
                                            </p:txEl>
                                          </p:spTgt>
                                        </p:tgtEl>
                                        <p:attrNameLst>
                                          <p:attrName>style.visibility</p:attrName>
                                        </p:attrNameLst>
                                      </p:cBhvr>
                                      <p:to>
                                        <p:strVal val="visible"/>
                                      </p:to>
                                    </p:set>
                                    <p:anim calcmode="lin" valueType="num">
                                      <p:cBhvr additive="base">
                                        <p:cTn dur="500"/>
                                        <p:tgtEl>
                                          <p:spTgt spid="134">
                                            <p:txEl>
                                              <p:pRg end="10" st="1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11" st="11"/>
                                            </p:txEl>
                                          </p:spTgt>
                                        </p:tgtEl>
                                        <p:attrNameLst>
                                          <p:attrName>style.visibility</p:attrName>
                                        </p:attrNameLst>
                                      </p:cBhvr>
                                      <p:to>
                                        <p:strVal val="visible"/>
                                      </p:to>
                                    </p:set>
                                    <p:anim calcmode="lin" valueType="num">
                                      <p:cBhvr additive="base">
                                        <p:cTn dur="500"/>
                                        <p:tgtEl>
                                          <p:spTgt spid="134">
                                            <p:txEl>
                                              <p:pRg end="11" st="1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xEl>
                                              <p:pRg end="12" st="12"/>
                                            </p:txEl>
                                          </p:spTgt>
                                        </p:tgtEl>
                                        <p:attrNameLst>
                                          <p:attrName>style.visibility</p:attrName>
                                        </p:attrNameLst>
                                      </p:cBhvr>
                                      <p:to>
                                        <p:strVal val="visible"/>
                                      </p:to>
                                    </p:set>
                                    <p:anim calcmode="lin" valueType="num">
                                      <p:cBhvr additive="base">
                                        <p:cTn dur="500"/>
                                        <p:tgtEl>
                                          <p:spTgt spid="134">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pic>
        <p:nvPicPr>
          <p:cNvPr id="707" name="Google Shape;707;p44"/>
          <p:cNvPicPr preferRelativeResize="0"/>
          <p:nvPr/>
        </p:nvPicPr>
        <p:blipFill rotWithShape="1">
          <a:blip r:embed="rId3">
            <a:alphaModFix/>
          </a:blip>
          <a:srcRect b="0" l="0" r="0" t="0"/>
          <a:stretch/>
        </p:blipFill>
        <p:spPr>
          <a:xfrm>
            <a:off x="245874" y="142632"/>
            <a:ext cx="4681220" cy="5870710"/>
          </a:xfrm>
          <a:prstGeom prst="rect">
            <a:avLst/>
          </a:prstGeom>
          <a:noFill/>
          <a:ln>
            <a:noFill/>
          </a:ln>
        </p:spPr>
      </p:pic>
      <p:sp>
        <p:nvSpPr>
          <p:cNvPr id="708" name="Google Shape;708;p44"/>
          <p:cNvSpPr txBox="1"/>
          <p:nvPr/>
        </p:nvSpPr>
        <p:spPr>
          <a:xfrm>
            <a:off x="5796366" y="557939"/>
            <a:ext cx="5504181" cy="5105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800">
                <a:solidFill>
                  <a:schemeClr val="dk1"/>
                </a:solidFill>
                <a:latin typeface="Quattrocento Sans"/>
                <a:ea typeface="Quattrocento Sans"/>
                <a:cs typeface="Quattrocento Sans"/>
                <a:sym typeface="Quattrocento Sans"/>
              </a:rPr>
              <a:t>Adding a visualization in Power BI</a:t>
            </a:r>
            <a:endParaRPr/>
          </a:p>
        </p:txBody>
      </p:sp>
      <p:sp>
        <p:nvSpPr>
          <p:cNvPr id="709" name="Google Shape;709;p44"/>
          <p:cNvSpPr txBox="1"/>
          <p:nvPr/>
        </p:nvSpPr>
        <p:spPr>
          <a:xfrm>
            <a:off x="5796366" y="1425843"/>
            <a:ext cx="5765370" cy="4155441"/>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50000"/>
              </a:lnSpc>
              <a:spcBef>
                <a:spcPts val="0"/>
              </a:spcBef>
              <a:spcAft>
                <a:spcPts val="0"/>
              </a:spcAft>
              <a:buClr>
                <a:schemeClr val="dk1"/>
              </a:buClr>
              <a:buSzPts val="1800"/>
              <a:buFont typeface="Noto Sans Symbols"/>
              <a:buChar char="▪"/>
            </a:pPr>
            <a:r>
              <a:rPr lang="en-IN" sz="1800">
                <a:solidFill>
                  <a:schemeClr val="dk1"/>
                </a:solidFill>
                <a:latin typeface="Quattrocento Sans"/>
                <a:ea typeface="Quattrocento Sans"/>
                <a:cs typeface="Quattrocento Sans"/>
                <a:sym typeface="Quattrocento Sans"/>
              </a:rPr>
              <a:t>From the pane called Visualization on the right-side of your desktop Power BI click on the desired visualisation and the from the fields column select the data fields you want to see </a:t>
            </a:r>
            <a:endParaRPr/>
          </a:p>
          <a:p>
            <a:pPr indent="-285750" lvl="0" marL="285750" marR="0" rtl="0" algn="just">
              <a:lnSpc>
                <a:spcPct val="150000"/>
              </a:lnSpc>
              <a:spcBef>
                <a:spcPts val="0"/>
              </a:spcBef>
              <a:spcAft>
                <a:spcPts val="0"/>
              </a:spcAft>
              <a:buClr>
                <a:schemeClr val="dk1"/>
              </a:buClr>
              <a:buSzPts val="1800"/>
              <a:buFont typeface="Noto Sans Symbols"/>
              <a:buChar char="▪"/>
            </a:pPr>
            <a:r>
              <a:rPr lang="en-IN" sz="1800">
                <a:solidFill>
                  <a:schemeClr val="dk1"/>
                </a:solidFill>
                <a:latin typeface="Quattrocento Sans"/>
                <a:ea typeface="Quattrocento Sans"/>
                <a:cs typeface="Quattrocento Sans"/>
                <a:sym typeface="Quattrocento Sans"/>
              </a:rPr>
              <a:t>Mix and match </a:t>
            </a:r>
            <a:endParaRPr/>
          </a:p>
          <a:p>
            <a:pPr indent="-285750" lvl="0" marL="285750" marR="0" rtl="0" algn="just">
              <a:lnSpc>
                <a:spcPct val="150000"/>
              </a:lnSpc>
              <a:spcBef>
                <a:spcPts val="0"/>
              </a:spcBef>
              <a:spcAft>
                <a:spcPts val="0"/>
              </a:spcAft>
              <a:buClr>
                <a:schemeClr val="dk1"/>
              </a:buClr>
              <a:buSzPts val="1800"/>
              <a:buFont typeface="Noto Sans Symbols"/>
              <a:buChar char="▪"/>
            </a:pPr>
            <a:r>
              <a:rPr lang="en-IN" sz="1800">
                <a:solidFill>
                  <a:schemeClr val="dk1"/>
                </a:solidFill>
                <a:latin typeface="Quattrocento Sans"/>
                <a:ea typeface="Quattrocento Sans"/>
                <a:cs typeface="Quattrocento Sans"/>
                <a:sym typeface="Quattrocento Sans"/>
              </a:rPr>
              <a:t>Select different visualisations and apply the one you find the best for the data</a:t>
            </a:r>
            <a:endParaRPr/>
          </a:p>
          <a:p>
            <a:pPr indent="-285750" lvl="0" marL="285750" marR="0" rtl="0" algn="just">
              <a:lnSpc>
                <a:spcPct val="150000"/>
              </a:lnSpc>
              <a:spcBef>
                <a:spcPts val="0"/>
              </a:spcBef>
              <a:spcAft>
                <a:spcPts val="0"/>
              </a:spcAft>
              <a:buClr>
                <a:schemeClr val="dk1"/>
              </a:buClr>
              <a:buSzPts val="1800"/>
              <a:buFont typeface="Noto Sans Symbols"/>
              <a:buChar char="▪"/>
            </a:pPr>
            <a:r>
              <a:rPr lang="en-IN" sz="1800">
                <a:solidFill>
                  <a:schemeClr val="dk1"/>
                </a:solidFill>
                <a:latin typeface="Quattrocento Sans"/>
                <a:ea typeface="Quattrocento Sans"/>
                <a:cs typeface="Quattrocento Sans"/>
                <a:sym typeface="Quattrocento Sans"/>
              </a:rPr>
              <a:t>Then click on the blank side of the page to pin it to the dashboard so as to start another visualisation on different set</a:t>
            </a:r>
            <a:endParaRPr sz="1800">
              <a:solidFill>
                <a:schemeClr val="dk1"/>
              </a:solidFill>
              <a:latin typeface="Quattrocento Sans"/>
              <a:ea typeface="Quattrocento Sans"/>
              <a:cs typeface="Quattrocento Sans"/>
              <a:sym typeface="Quattrocento Sans"/>
            </a:endParaRPr>
          </a:p>
        </p:txBody>
      </p:sp>
      <p:sp>
        <p:nvSpPr>
          <p:cNvPr id="710" name="Google Shape;710;p44"/>
          <p:cNvSpPr/>
          <p:nvPr/>
        </p:nvSpPr>
        <p:spPr>
          <a:xfrm>
            <a:off x="308233" y="819549"/>
            <a:ext cx="2278251" cy="1735810"/>
          </a:xfrm>
          <a:prstGeom prst="rect">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44"/>
          <p:cNvSpPr/>
          <p:nvPr/>
        </p:nvSpPr>
        <p:spPr>
          <a:xfrm>
            <a:off x="2803644" y="1844299"/>
            <a:ext cx="635430" cy="325464"/>
          </a:xfrm>
          <a:prstGeom prst="lef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45"/>
          <p:cNvSpPr txBox="1"/>
          <p:nvPr>
            <p:ph idx="4294967295" type="title"/>
          </p:nvPr>
        </p:nvSpPr>
        <p:spPr>
          <a:xfrm>
            <a:off x="0" y="-1"/>
            <a:ext cx="7020732" cy="1084881"/>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3959"/>
              <a:buFont typeface="Quattrocento Sans"/>
              <a:buNone/>
            </a:pPr>
            <a:r>
              <a:rPr b="1" lang="en-IN" sz="3959">
                <a:latin typeface="Quattrocento Sans"/>
                <a:ea typeface="Quattrocento Sans"/>
                <a:cs typeface="Quattrocento Sans"/>
                <a:sym typeface="Quattrocento Sans"/>
              </a:rPr>
              <a:t>PUBLISHING DATA ON POWER BI WEB</a:t>
            </a:r>
            <a:endParaRPr b="1" sz="3959">
              <a:latin typeface="Quattrocento Sans"/>
              <a:ea typeface="Quattrocento Sans"/>
              <a:cs typeface="Quattrocento Sans"/>
              <a:sym typeface="Quattrocento Sans"/>
            </a:endParaRPr>
          </a:p>
        </p:txBody>
      </p:sp>
      <p:sp>
        <p:nvSpPr>
          <p:cNvPr id="717" name="Google Shape;717;p45"/>
          <p:cNvSpPr txBox="1"/>
          <p:nvPr>
            <p:ph idx="4294967295" type="body"/>
          </p:nvPr>
        </p:nvSpPr>
        <p:spPr>
          <a:xfrm>
            <a:off x="0" y="1200176"/>
            <a:ext cx="10058400" cy="4706938"/>
          </a:xfrm>
          <a:prstGeom prst="rect">
            <a:avLst/>
          </a:prstGeom>
          <a:noFill/>
          <a:ln>
            <a:noFill/>
          </a:ln>
        </p:spPr>
        <p:txBody>
          <a:bodyPr anchorCtr="0" anchor="t" bIns="45700" lIns="0" spcFirstLastPara="1" rIns="0" wrap="square" tIns="45700">
            <a:noAutofit/>
          </a:bodyPr>
          <a:lstStyle/>
          <a:p>
            <a:pPr indent="-152400" lvl="0" marL="91440" rtl="0" algn="l">
              <a:lnSpc>
                <a:spcPct val="90000"/>
              </a:lnSpc>
              <a:spcBef>
                <a:spcPts val="0"/>
              </a:spcBef>
              <a:spcAft>
                <a:spcPts val="0"/>
              </a:spcAft>
              <a:buSzPts val="2400"/>
              <a:buFont typeface="Noto Sans Symbols"/>
              <a:buChar char="▪"/>
            </a:pPr>
            <a:r>
              <a:rPr lang="en-IN" sz="2400"/>
              <a:t>After you have made your report save it .</a:t>
            </a:r>
            <a:endParaRPr/>
          </a:p>
          <a:p>
            <a:pPr indent="-152400" lvl="0" marL="91440" rtl="0" algn="l">
              <a:lnSpc>
                <a:spcPct val="90000"/>
              </a:lnSpc>
              <a:spcBef>
                <a:spcPts val="1400"/>
              </a:spcBef>
              <a:spcAft>
                <a:spcPts val="0"/>
              </a:spcAft>
              <a:buSzPts val="2400"/>
              <a:buFont typeface="Noto Sans Symbols"/>
              <a:buChar char="▪"/>
            </a:pPr>
            <a:r>
              <a:rPr lang="en-IN" sz="2400"/>
              <a:t>It shall be saved as .pbix file </a:t>
            </a:r>
            <a:endParaRPr/>
          </a:p>
          <a:p>
            <a:pPr indent="-152400" lvl="0" marL="91440" rtl="0" algn="l">
              <a:lnSpc>
                <a:spcPct val="90000"/>
              </a:lnSpc>
              <a:spcBef>
                <a:spcPts val="1400"/>
              </a:spcBef>
              <a:spcAft>
                <a:spcPts val="0"/>
              </a:spcAft>
              <a:buSzPts val="2400"/>
              <a:buFont typeface="Noto Sans Symbols"/>
              <a:buChar char="▪"/>
            </a:pPr>
            <a:r>
              <a:rPr lang="en-IN" sz="2400"/>
              <a:t>You should have a power bi account only </a:t>
            </a:r>
            <a:endParaRPr/>
          </a:p>
          <a:p>
            <a:pPr indent="0" lvl="0" marL="0" rtl="0" algn="l">
              <a:lnSpc>
                <a:spcPct val="90000"/>
              </a:lnSpc>
              <a:spcBef>
                <a:spcPts val="1400"/>
              </a:spcBef>
              <a:spcAft>
                <a:spcPts val="0"/>
              </a:spcAft>
              <a:buSzPts val="2400"/>
              <a:buNone/>
            </a:pPr>
            <a:r>
              <a:rPr lang="en-IN" sz="2400"/>
              <a:t>then you can publish </a:t>
            </a:r>
            <a:endParaRPr sz="2400"/>
          </a:p>
        </p:txBody>
      </p:sp>
      <p:pic>
        <p:nvPicPr>
          <p:cNvPr id="718" name="Google Shape;718;p45"/>
          <p:cNvPicPr preferRelativeResize="0"/>
          <p:nvPr/>
        </p:nvPicPr>
        <p:blipFill rotWithShape="1">
          <a:blip r:embed="rId3">
            <a:alphaModFix/>
          </a:blip>
          <a:srcRect b="0" l="0" r="0" t="0"/>
          <a:stretch/>
        </p:blipFill>
        <p:spPr>
          <a:xfrm>
            <a:off x="6411132" y="0"/>
            <a:ext cx="5894522" cy="3260340"/>
          </a:xfrm>
          <a:prstGeom prst="rect">
            <a:avLst/>
          </a:prstGeom>
          <a:noFill/>
          <a:ln>
            <a:noFill/>
          </a:ln>
        </p:spPr>
      </p:pic>
      <p:pic>
        <p:nvPicPr>
          <p:cNvPr id="719" name="Google Shape;719;p45"/>
          <p:cNvPicPr preferRelativeResize="0"/>
          <p:nvPr/>
        </p:nvPicPr>
        <p:blipFill rotWithShape="1">
          <a:blip r:embed="rId4">
            <a:alphaModFix/>
          </a:blip>
          <a:srcRect b="0" l="0" r="0" t="0"/>
          <a:stretch/>
        </p:blipFill>
        <p:spPr>
          <a:xfrm>
            <a:off x="0" y="3260340"/>
            <a:ext cx="10104895" cy="35976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500"/>
                                        <p:tgtEl>
                                          <p:spTgt spid="7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9"/>
                                        </p:tgtEl>
                                        <p:attrNameLst>
                                          <p:attrName>style.visibility</p:attrName>
                                        </p:attrNameLst>
                                      </p:cBhvr>
                                      <p:to>
                                        <p:strVal val="visible"/>
                                      </p:to>
                                    </p:set>
                                    <p:anim calcmode="lin" valueType="num">
                                      <p:cBhvr additive="base">
                                        <p:cTn dur="500"/>
                                        <p:tgtEl>
                                          <p:spTgt spid="7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46"/>
          <p:cNvSpPr txBox="1"/>
          <p:nvPr>
            <p:ph type="title"/>
          </p:nvPr>
        </p:nvSpPr>
        <p:spPr>
          <a:xfrm>
            <a:off x="1188720" y="240496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IN"/>
              <a:t>Here are a few reports made by me in Power BI desktop </a:t>
            </a:r>
            <a:endParaRPr/>
          </a:p>
        </p:txBody>
      </p:sp>
      <p:sp>
        <p:nvSpPr>
          <p:cNvPr id="725" name="Google Shape;725;p46"/>
          <p:cNvSpPr/>
          <p:nvPr/>
        </p:nvSpPr>
        <p:spPr>
          <a:xfrm>
            <a:off x="10287000" y="5166360"/>
            <a:ext cx="1645920" cy="533400"/>
          </a:xfrm>
          <a:prstGeom prst="rightArrow">
            <a:avLst>
              <a:gd fmla="val 50000" name="adj1"/>
              <a:gd fmla="val 50000" name="adj2"/>
            </a:avLst>
          </a:prstGeom>
          <a:solidFill>
            <a:schemeClr val="accent2"/>
          </a:solidFill>
          <a:ln cap="flat" cmpd="sng" w="15875">
            <a:solidFill>
              <a:srgbClr val="BA8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730" name="Shape 730"/>
        <p:cNvGrpSpPr/>
        <p:nvPr/>
      </p:nvGrpSpPr>
      <p:grpSpPr>
        <a:xfrm>
          <a:off x="0" y="0"/>
          <a:ext cx="0" cy="0"/>
          <a:chOff x="0" y="0"/>
          <a:chExt cx="0" cy="0"/>
        </a:xfrm>
      </p:grpSpPr>
      <p:sp>
        <p:nvSpPr>
          <p:cNvPr id="731" name="Google Shape;731;p4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t/>
            </a:r>
            <a:endParaRPr/>
          </a:p>
        </p:txBody>
      </p:sp>
      <p:pic>
        <p:nvPicPr>
          <p:cNvPr id="732" name="Google Shape;732;p47"/>
          <p:cNvPicPr preferRelativeResize="0"/>
          <p:nvPr/>
        </p:nvPicPr>
        <p:blipFill rotWithShape="1">
          <a:blip r:embed="rId3">
            <a:alphaModFix/>
          </a:blip>
          <a:srcRect b="0" l="0" r="0" t="0"/>
          <a:stretch/>
        </p:blipFill>
        <p:spPr>
          <a:xfrm>
            <a:off x="-1" y="0"/>
            <a:ext cx="12192001" cy="68580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4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t/>
            </a:r>
            <a:endParaRPr/>
          </a:p>
        </p:txBody>
      </p:sp>
      <p:pic>
        <p:nvPicPr>
          <p:cNvPr id="739" name="Google Shape;739;p48"/>
          <p:cNvPicPr preferRelativeResize="0"/>
          <p:nvPr/>
        </p:nvPicPr>
        <p:blipFill rotWithShape="1">
          <a:blip r:embed="rId3">
            <a:alphaModFix/>
          </a:blip>
          <a:srcRect b="0" l="0" r="0" t="0"/>
          <a:stretch/>
        </p:blipFill>
        <p:spPr>
          <a:xfrm>
            <a:off x="1" y="1"/>
            <a:ext cx="12192000"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4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IN"/>
              <a:t>Suppose you want to fetch data from server :</a:t>
            </a:r>
            <a:endParaRPr/>
          </a:p>
        </p:txBody>
      </p:sp>
      <p:pic>
        <p:nvPicPr>
          <p:cNvPr id="746" name="Google Shape;746;p49"/>
          <p:cNvPicPr preferRelativeResize="0"/>
          <p:nvPr>
            <p:ph idx="1" type="body"/>
          </p:nvPr>
        </p:nvPicPr>
        <p:blipFill rotWithShape="1">
          <a:blip r:embed="rId3">
            <a:alphaModFix/>
          </a:blip>
          <a:srcRect b="0" l="0" r="0" t="0"/>
          <a:stretch/>
        </p:blipFill>
        <p:spPr>
          <a:xfrm>
            <a:off x="1230284" y="1845736"/>
            <a:ext cx="4700125" cy="4771196"/>
          </a:xfrm>
          <a:prstGeom prst="rect">
            <a:avLst/>
          </a:prstGeom>
          <a:noFill/>
          <a:ln>
            <a:noFill/>
          </a:ln>
        </p:spPr>
      </p:pic>
      <p:pic>
        <p:nvPicPr>
          <p:cNvPr id="747" name="Google Shape;747;p49"/>
          <p:cNvPicPr preferRelativeResize="0"/>
          <p:nvPr>
            <p:ph idx="2" type="body"/>
          </p:nvPr>
        </p:nvPicPr>
        <p:blipFill rotWithShape="1">
          <a:blip r:embed="rId4">
            <a:alphaModFix/>
          </a:blip>
          <a:srcRect b="0" l="0" r="0" t="0"/>
          <a:stretch/>
        </p:blipFill>
        <p:spPr>
          <a:xfrm>
            <a:off x="6434896" y="1737361"/>
            <a:ext cx="5294650" cy="4879572"/>
          </a:xfrm>
          <a:prstGeom prst="rect">
            <a:avLst/>
          </a:prstGeom>
          <a:noFill/>
          <a:ln>
            <a:noFill/>
          </a:ln>
        </p:spPr>
      </p:pic>
      <p:cxnSp>
        <p:nvCxnSpPr>
          <p:cNvPr id="748" name="Google Shape;748;p49"/>
          <p:cNvCxnSpPr/>
          <p:nvPr/>
        </p:nvCxnSpPr>
        <p:spPr>
          <a:xfrm flipH="1">
            <a:off x="4954385" y="5619404"/>
            <a:ext cx="133004" cy="540483"/>
          </a:xfrm>
          <a:prstGeom prst="straightConnector1">
            <a:avLst/>
          </a:prstGeom>
          <a:noFill/>
          <a:ln cap="flat" cmpd="sng" w="12700">
            <a:solidFill>
              <a:schemeClr val="accent1"/>
            </a:solidFill>
            <a:prstDash val="solid"/>
            <a:round/>
            <a:headEnd len="sm" w="sm" type="none"/>
            <a:tailEnd len="med" w="med" type="triangle"/>
          </a:ln>
        </p:spPr>
      </p:cxnSp>
      <p:sp>
        <p:nvSpPr>
          <p:cNvPr id="749" name="Google Shape;749;p49"/>
          <p:cNvSpPr/>
          <p:nvPr/>
        </p:nvSpPr>
        <p:spPr>
          <a:xfrm flipH="1" rot="10800000">
            <a:off x="2576945" y="3840479"/>
            <a:ext cx="1562793" cy="208129"/>
          </a:xfrm>
          <a:prstGeom prst="rect">
            <a:avLst/>
          </a:prstGeom>
          <a:solidFill>
            <a:schemeClr val="lt1">
              <a:alpha val="11764"/>
            </a:schemeClr>
          </a:solidFill>
          <a:ln cap="flat" cmpd="sng" w="158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49"/>
          <p:cNvSpPr/>
          <p:nvPr/>
        </p:nvSpPr>
        <p:spPr>
          <a:xfrm>
            <a:off x="6434896" y="3969018"/>
            <a:ext cx="2157311" cy="240375"/>
          </a:xfrm>
          <a:prstGeom prst="rect">
            <a:avLst/>
          </a:prstGeom>
          <a:solidFill>
            <a:schemeClr val="lt1">
              <a:alpha val="0"/>
            </a:schemeClr>
          </a:solidFill>
          <a:ln cap="flat" cmpd="sng" w="158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49"/>
          <p:cNvSpPr/>
          <p:nvPr/>
        </p:nvSpPr>
        <p:spPr>
          <a:xfrm>
            <a:off x="6434896" y="2128345"/>
            <a:ext cx="722649" cy="220717"/>
          </a:xfrm>
          <a:prstGeom prst="rect">
            <a:avLst/>
          </a:prstGeom>
          <a:solidFill>
            <a:schemeClr val="accent1">
              <a:alpha val="0"/>
            </a:schemeClr>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 name="Google Shape;752;p49"/>
          <p:cNvSpPr/>
          <p:nvPr/>
        </p:nvSpPr>
        <p:spPr>
          <a:xfrm>
            <a:off x="6434896" y="2475186"/>
            <a:ext cx="1164083" cy="214041"/>
          </a:xfrm>
          <a:prstGeom prst="rect">
            <a:avLst/>
          </a:prstGeom>
          <a:solidFill>
            <a:schemeClr val="accent1">
              <a:alpha val="0"/>
            </a:schemeClr>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53" name="Google Shape;753;p49"/>
          <p:cNvCxnSpPr/>
          <p:nvPr/>
        </p:nvCxnSpPr>
        <p:spPr>
          <a:xfrm flipH="1">
            <a:off x="10783614" y="5619404"/>
            <a:ext cx="189186" cy="540483"/>
          </a:xfrm>
          <a:prstGeom prst="straightConnector1">
            <a:avLst/>
          </a:prstGeom>
          <a:noFill/>
          <a:ln cap="flat" cmpd="sng" w="12700">
            <a:solidFill>
              <a:schemeClr val="accent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49"/>
                                        </p:tgtEl>
                                        <p:attrNameLst>
                                          <p:attrName>style.visibility</p:attrName>
                                        </p:attrNameLst>
                                      </p:cBhvr>
                                      <p:to>
                                        <p:strVal val="visible"/>
                                      </p:to>
                                    </p:set>
                                    <p:anim calcmode="lin" valueType="num">
                                      <p:cBhvr additive="base">
                                        <p:cTn dur="500"/>
                                        <p:tgtEl>
                                          <p:spTgt spid="7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1"/>
                                        </p:tgtEl>
                                        <p:attrNameLst>
                                          <p:attrName>style.visibility</p:attrName>
                                        </p:attrNameLst>
                                      </p:cBhvr>
                                      <p:to>
                                        <p:strVal val="visible"/>
                                      </p:to>
                                    </p:set>
                                    <p:anim calcmode="lin" valueType="num">
                                      <p:cBhvr additive="base">
                                        <p:cTn dur="500"/>
                                        <p:tgtEl>
                                          <p:spTgt spid="7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500"/>
                                        <p:tgtEl>
                                          <p:spTgt spid="7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0"/>
                                        </p:tgtEl>
                                        <p:attrNameLst>
                                          <p:attrName>style.visibility</p:attrName>
                                        </p:attrNameLst>
                                      </p:cBhvr>
                                      <p:to>
                                        <p:strVal val="visible"/>
                                      </p:to>
                                    </p:set>
                                    <p:anim calcmode="lin" valueType="num">
                                      <p:cBhvr additive="base">
                                        <p:cTn dur="500"/>
                                        <p:tgtEl>
                                          <p:spTgt spid="7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50"/>
          <p:cNvSpPr txBox="1"/>
          <p:nvPr>
            <p:ph type="title"/>
          </p:nvPr>
        </p:nvSpPr>
        <p:spPr>
          <a:xfrm>
            <a:off x="1097280" y="116121"/>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IN"/>
              <a:t>Example of such reports</a:t>
            </a:r>
            <a:endParaRPr/>
          </a:p>
        </p:txBody>
      </p:sp>
      <p:sp>
        <p:nvSpPr>
          <p:cNvPr id="759" name="Google Shape;759;p50"/>
          <p:cNvSpPr txBox="1"/>
          <p:nvPr/>
        </p:nvSpPr>
        <p:spPr>
          <a:xfrm>
            <a:off x="1097280" y="2092271"/>
            <a:ext cx="10058400" cy="26060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800">
                <a:solidFill>
                  <a:schemeClr val="dk1"/>
                </a:solidFill>
                <a:latin typeface="Calibri"/>
                <a:ea typeface="Calibri"/>
                <a:cs typeface="Calibri"/>
                <a:sym typeface="Calibri"/>
              </a:rPr>
              <a:t>NOTE : The following reports made by me take data from sql server (ssrs) and using visualisation we convert them into power bi reports.</a:t>
            </a:r>
            <a:endParaRPr/>
          </a:p>
          <a:p>
            <a:pPr indent="-107950" lvl="0" marL="285750" marR="0" rtl="0" algn="l">
              <a:spcBef>
                <a:spcPts val="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a:p>
            <a:pPr indent="-107950" lvl="0" marL="285750" marR="0" rtl="0" algn="l">
              <a:spcBef>
                <a:spcPts val="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a:p>
            <a:pPr indent="-107950" lvl="0" marL="285750" marR="0" rtl="0" algn="l">
              <a:spcBef>
                <a:spcPts val="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pic>
        <p:nvPicPr>
          <p:cNvPr id="765" name="Google Shape;765;p5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pic>
        <p:nvPicPr>
          <p:cNvPr id="771" name="Google Shape;771;p52"/>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pic>
        <p:nvPicPr>
          <p:cNvPr id="777" name="Google Shape;777;p53"/>
          <p:cNvPicPr preferRelativeResize="0"/>
          <p:nvPr/>
        </p:nvPicPr>
        <p:blipFill rotWithShape="1">
          <a:blip r:embed="rId3">
            <a:alphaModFix/>
          </a:blip>
          <a:srcRect b="0" l="0" r="0" t="0"/>
          <a:stretch/>
        </p:blipFill>
        <p:spPr>
          <a:xfrm>
            <a:off x="-2977" y="0"/>
            <a:ext cx="12604552"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descr="Image result for data analytics gif" id="141" name="Google Shape;141;p18"/>
          <p:cNvPicPr preferRelativeResize="0"/>
          <p:nvPr/>
        </p:nvPicPr>
        <p:blipFill rotWithShape="1">
          <a:blip r:embed="rId3">
            <a:alphaModFix/>
          </a:blip>
          <a:srcRect b="0" l="0" r="0" t="0"/>
          <a:stretch/>
        </p:blipFill>
        <p:spPr>
          <a:xfrm>
            <a:off x="786384" y="1945466"/>
            <a:ext cx="6400800" cy="2010736"/>
          </a:xfrm>
          <a:prstGeom prst="rect">
            <a:avLst/>
          </a:prstGeom>
          <a:noFill/>
          <a:ln>
            <a:noFill/>
          </a:ln>
        </p:spPr>
      </p:pic>
      <p:pic>
        <p:nvPicPr>
          <p:cNvPr descr="Image result for big data gif" id="142" name="Google Shape;142;p18"/>
          <p:cNvPicPr preferRelativeResize="0"/>
          <p:nvPr/>
        </p:nvPicPr>
        <p:blipFill rotWithShape="1">
          <a:blip r:embed="rId4">
            <a:alphaModFix/>
          </a:blip>
          <a:srcRect b="0" l="0" r="0" t="0"/>
          <a:stretch/>
        </p:blipFill>
        <p:spPr>
          <a:xfrm>
            <a:off x="786384" y="19550"/>
            <a:ext cx="6400800" cy="1945466"/>
          </a:xfrm>
          <a:prstGeom prst="rect">
            <a:avLst/>
          </a:prstGeom>
          <a:noFill/>
          <a:ln>
            <a:noFill/>
          </a:ln>
        </p:spPr>
      </p:pic>
      <p:pic>
        <p:nvPicPr>
          <p:cNvPr descr="Image result for power bi gif" id="143" name="Google Shape;143;p18"/>
          <p:cNvPicPr preferRelativeResize="0"/>
          <p:nvPr/>
        </p:nvPicPr>
        <p:blipFill rotWithShape="1">
          <a:blip r:embed="rId5">
            <a:alphaModFix/>
          </a:blip>
          <a:srcRect b="0" l="0" r="0" t="0"/>
          <a:stretch/>
        </p:blipFill>
        <p:spPr>
          <a:xfrm>
            <a:off x="786384" y="3956202"/>
            <a:ext cx="6400800" cy="2311226"/>
          </a:xfrm>
          <a:prstGeom prst="rect">
            <a:avLst/>
          </a:prstGeom>
          <a:noFill/>
          <a:ln>
            <a:noFill/>
          </a:ln>
        </p:spPr>
      </p:pic>
      <p:sp>
        <p:nvSpPr>
          <p:cNvPr id="144" name="Google Shape;144;p18"/>
          <p:cNvSpPr/>
          <p:nvPr/>
        </p:nvSpPr>
        <p:spPr>
          <a:xfrm flipH="1">
            <a:off x="6931152" y="3279546"/>
            <a:ext cx="694944" cy="1353312"/>
          </a:xfrm>
          <a:prstGeom prst="curvedRightArrow">
            <a:avLst>
              <a:gd fmla="val 25000" name="adj1"/>
              <a:gd fmla="val 50000" name="adj2"/>
              <a:gd fmla="val 25000" name="adj3"/>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result for big data architecture" id="145" name="Google Shape;145;p18"/>
          <p:cNvPicPr preferRelativeResize="0"/>
          <p:nvPr/>
        </p:nvPicPr>
        <p:blipFill rotWithShape="1">
          <a:blip r:embed="rId6">
            <a:alphaModFix/>
          </a:blip>
          <a:srcRect b="0" l="0" r="0" t="0"/>
          <a:stretch/>
        </p:blipFill>
        <p:spPr>
          <a:xfrm>
            <a:off x="7754112" y="1200732"/>
            <a:ext cx="4637701" cy="3500204"/>
          </a:xfrm>
          <a:prstGeom prst="rect">
            <a:avLst/>
          </a:prstGeom>
          <a:noFill/>
          <a:ln>
            <a:noFill/>
          </a:ln>
        </p:spPr>
      </p:pic>
      <p:sp>
        <p:nvSpPr>
          <p:cNvPr id="146" name="Google Shape;146;p18"/>
          <p:cNvSpPr/>
          <p:nvPr/>
        </p:nvSpPr>
        <p:spPr>
          <a:xfrm>
            <a:off x="91440" y="910992"/>
            <a:ext cx="694944" cy="1353312"/>
          </a:xfrm>
          <a:prstGeom prst="curvedRightArrow">
            <a:avLst>
              <a:gd fmla="val 25000" name="adj1"/>
              <a:gd fmla="val 50000" name="adj2"/>
              <a:gd fmla="val 25000" name="adj3"/>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500"/>
                                        <p:tgtEl>
                                          <p:spTgt spid="1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pic>
        <p:nvPicPr>
          <p:cNvPr id="783" name="Google Shape;783;p54"/>
          <p:cNvPicPr preferRelativeResize="0"/>
          <p:nvPr/>
        </p:nvPicPr>
        <p:blipFill rotWithShape="1">
          <a:blip r:embed="rId3">
            <a:alphaModFix/>
          </a:blip>
          <a:srcRect b="0" l="0" r="0" t="0"/>
          <a:stretch/>
        </p:blipFill>
        <p:spPr>
          <a:xfrm>
            <a:off x="0" y="-244099"/>
            <a:ext cx="12648070" cy="711106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pic>
        <p:nvPicPr>
          <p:cNvPr id="789" name="Google Shape;789;p55"/>
          <p:cNvPicPr preferRelativeResize="0"/>
          <p:nvPr/>
        </p:nvPicPr>
        <p:blipFill rotWithShape="1">
          <a:blip r:embed="rId3">
            <a:alphaModFix/>
          </a:blip>
          <a:srcRect b="0" l="0" r="0" t="0"/>
          <a:stretch/>
        </p:blipFill>
        <p:spPr>
          <a:xfrm>
            <a:off x="-2977" y="-228600"/>
            <a:ext cx="12604552" cy="7086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pic>
        <p:nvPicPr>
          <p:cNvPr id="795" name="Google Shape;795;p56"/>
          <p:cNvPicPr preferRelativeResize="0"/>
          <p:nvPr/>
        </p:nvPicPr>
        <p:blipFill rotWithShape="1">
          <a:blip r:embed="rId3">
            <a:alphaModFix/>
          </a:blip>
          <a:srcRect b="0" l="0" r="0" t="0"/>
          <a:stretch/>
        </p:blipFill>
        <p:spPr>
          <a:xfrm>
            <a:off x="-2977" y="-228600"/>
            <a:ext cx="12604552" cy="7086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pic>
        <p:nvPicPr>
          <p:cNvPr id="801" name="Google Shape;801;p57"/>
          <p:cNvPicPr preferRelativeResize="0"/>
          <p:nvPr/>
        </p:nvPicPr>
        <p:blipFill rotWithShape="1">
          <a:blip r:embed="rId3">
            <a:alphaModFix/>
          </a:blip>
          <a:srcRect b="0" l="0" r="0" t="0"/>
          <a:stretch/>
        </p:blipFill>
        <p:spPr>
          <a:xfrm>
            <a:off x="-1" y="-228600"/>
            <a:ext cx="12601575" cy="708492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pic>
        <p:nvPicPr>
          <p:cNvPr id="807" name="Google Shape;807;p58"/>
          <p:cNvPicPr preferRelativeResize="0"/>
          <p:nvPr/>
        </p:nvPicPr>
        <p:blipFill rotWithShape="1">
          <a:blip r:embed="rId3">
            <a:alphaModFix/>
          </a:blip>
          <a:srcRect b="0" l="0" r="0" t="0"/>
          <a:stretch/>
        </p:blipFill>
        <p:spPr>
          <a:xfrm>
            <a:off x="-1" y="-228600"/>
            <a:ext cx="12601575" cy="708492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pic>
        <p:nvPicPr>
          <p:cNvPr id="812" name="Google Shape;812;p59"/>
          <p:cNvPicPr preferRelativeResize="0"/>
          <p:nvPr>
            <p:ph idx="4294967295" type="body"/>
          </p:nvPr>
        </p:nvPicPr>
        <p:blipFill rotWithShape="1">
          <a:blip r:embed="rId3">
            <a:alphaModFix/>
          </a:blip>
          <a:srcRect b="7766" l="0" r="26688" t="0"/>
          <a:stretch/>
        </p:blipFill>
        <p:spPr>
          <a:xfrm>
            <a:off x="0" y="0"/>
            <a:ext cx="5982347" cy="6385301"/>
          </a:xfrm>
          <a:prstGeom prst="rect">
            <a:avLst/>
          </a:prstGeom>
          <a:noFill/>
          <a:ln>
            <a:noFill/>
          </a:ln>
        </p:spPr>
      </p:pic>
      <p:pic>
        <p:nvPicPr>
          <p:cNvPr id="813" name="Google Shape;813;p59"/>
          <p:cNvPicPr preferRelativeResize="0"/>
          <p:nvPr/>
        </p:nvPicPr>
        <p:blipFill rotWithShape="1">
          <a:blip r:embed="rId4">
            <a:alphaModFix/>
          </a:blip>
          <a:srcRect b="5677" l="0" r="28067" t="0"/>
          <a:stretch/>
        </p:blipFill>
        <p:spPr>
          <a:xfrm>
            <a:off x="5982347" y="0"/>
            <a:ext cx="6059836" cy="63853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pic>
        <p:nvPicPr>
          <p:cNvPr id="818" name="Google Shape;818;p60"/>
          <p:cNvPicPr preferRelativeResize="0"/>
          <p:nvPr/>
        </p:nvPicPr>
        <p:blipFill rotWithShape="1">
          <a:blip r:embed="rId3">
            <a:alphaModFix/>
          </a:blip>
          <a:srcRect b="0" l="0" r="0" t="0"/>
          <a:stretch/>
        </p:blipFill>
        <p:spPr>
          <a:xfrm>
            <a:off x="-1" y="1673"/>
            <a:ext cx="12192001" cy="685632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6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IN"/>
              <a:t>A Few more features :</a:t>
            </a:r>
            <a:endParaRPr/>
          </a:p>
        </p:txBody>
      </p:sp>
      <p:sp>
        <p:nvSpPr>
          <p:cNvPr id="825" name="Google Shape;825;p61"/>
          <p:cNvSpPr txBox="1"/>
          <p:nvPr>
            <p:ph idx="1" type="body"/>
          </p:nvPr>
        </p:nvSpPr>
        <p:spPr>
          <a:xfrm>
            <a:off x="1097280" y="1845734"/>
            <a:ext cx="10058400" cy="4023360"/>
          </a:xfrm>
          <a:prstGeom prst="rect">
            <a:avLst/>
          </a:prstGeom>
          <a:solidFill>
            <a:schemeClr val="lt1"/>
          </a:solidFill>
          <a:ln>
            <a:noFill/>
          </a:ln>
        </p:spPr>
        <p:txBody>
          <a:bodyPr anchorCtr="0" anchor="t" bIns="45700" lIns="0" spcFirstLastPara="1" rIns="0" wrap="square" tIns="45700">
            <a:noAutofit/>
          </a:bodyPr>
          <a:lstStyle/>
          <a:p>
            <a:pPr indent="-140970" lvl="0" marL="91440" rtl="0" algn="l">
              <a:lnSpc>
                <a:spcPct val="150000"/>
              </a:lnSpc>
              <a:spcBef>
                <a:spcPts val="0"/>
              </a:spcBef>
              <a:spcAft>
                <a:spcPts val="0"/>
              </a:spcAft>
              <a:buSzPts val="2220"/>
              <a:buFont typeface="Noto Sans Symbols"/>
              <a:buChar char="❑"/>
            </a:pPr>
            <a:r>
              <a:rPr b="1" lang="en-IN" sz="2220">
                <a:latin typeface="Quattrocento Sans"/>
                <a:ea typeface="Quattrocento Sans"/>
                <a:cs typeface="Quattrocento Sans"/>
                <a:sym typeface="Quattrocento Sans"/>
              </a:rPr>
              <a:t>To enter data directly into Power BI : </a:t>
            </a:r>
            <a:r>
              <a:rPr b="1" lang="en-IN" sz="2220">
                <a:solidFill>
                  <a:srgbClr val="696969"/>
                </a:solidFill>
                <a:latin typeface="Quattrocento Sans"/>
                <a:ea typeface="Quattrocento Sans"/>
                <a:cs typeface="Quattrocento Sans"/>
                <a:sym typeface="Quattrocento Sans"/>
              </a:rPr>
              <a:t>https://powerbi.microsoft.com/en-us/documentation/powerbi-desktop-enter-data-directly-into-desktop/</a:t>
            </a:r>
            <a:endParaRPr/>
          </a:p>
          <a:p>
            <a:pPr indent="-140970" lvl="0" marL="91440" rtl="0" algn="l">
              <a:lnSpc>
                <a:spcPct val="150000"/>
              </a:lnSpc>
              <a:spcBef>
                <a:spcPts val="1400"/>
              </a:spcBef>
              <a:spcAft>
                <a:spcPts val="0"/>
              </a:spcAft>
              <a:buSzPts val="2220"/>
              <a:buFont typeface="Noto Sans Symbols"/>
              <a:buChar char="❑"/>
            </a:pPr>
            <a:r>
              <a:rPr b="1" lang="en-IN" sz="2220">
                <a:latin typeface="Quattrocento Sans"/>
                <a:ea typeface="Quattrocento Sans"/>
                <a:cs typeface="Quattrocento Sans"/>
                <a:sym typeface="Quattrocento Sans"/>
              </a:rPr>
              <a:t>Running R Scripts in Power BI Desktop : </a:t>
            </a:r>
            <a:r>
              <a:rPr b="1" lang="en-IN" sz="2220">
                <a:solidFill>
                  <a:srgbClr val="696969"/>
                </a:solidFill>
                <a:latin typeface="Quattrocento Sans"/>
                <a:ea typeface="Quattrocento Sans"/>
                <a:cs typeface="Quattrocento Sans"/>
                <a:sym typeface="Quattrocento Sans"/>
              </a:rPr>
              <a:t>https://powerbi.microsoft.com/en-us/documentation/powerbi-desktop-r-scripts/</a:t>
            </a:r>
            <a:endParaRPr/>
          </a:p>
          <a:p>
            <a:pPr indent="-140970" lvl="0" marL="91440" rtl="0" algn="l">
              <a:lnSpc>
                <a:spcPct val="150000"/>
              </a:lnSpc>
              <a:spcBef>
                <a:spcPts val="1400"/>
              </a:spcBef>
              <a:spcAft>
                <a:spcPts val="0"/>
              </a:spcAft>
              <a:buSzPts val="2220"/>
              <a:buFont typeface="Noto Sans Symbols"/>
              <a:buChar char="❑"/>
            </a:pPr>
            <a:r>
              <a:rPr b="1" lang="en-IN" sz="2220">
                <a:solidFill>
                  <a:srgbClr val="003963"/>
                </a:solidFill>
                <a:latin typeface="Quattrocento Sans"/>
                <a:ea typeface="Quattrocento Sans"/>
                <a:cs typeface="Quattrocento Sans"/>
                <a:sym typeface="Quattrocento Sans"/>
              </a:rPr>
              <a:t>For entire Tutorial : </a:t>
            </a:r>
            <a:r>
              <a:rPr b="1" lang="en-IN" sz="2220">
                <a:solidFill>
                  <a:srgbClr val="696969"/>
                </a:solidFill>
                <a:latin typeface="Quattrocento Sans"/>
                <a:ea typeface="Quattrocento Sans"/>
                <a:cs typeface="Quattrocento Sans"/>
                <a:sym typeface="Quattrocento Sans"/>
              </a:rPr>
              <a:t>https://powerbi.microsoft.com/en-us/guided-learning/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62"/>
          <p:cNvSpPr txBox="1"/>
          <p:nvPr>
            <p:ph type="title"/>
          </p:nvPr>
        </p:nvSpPr>
        <p:spPr>
          <a:xfrm>
            <a:off x="1084881" y="54047"/>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Quattrocento Sans"/>
              <a:buNone/>
            </a:pPr>
            <a:r>
              <a:rPr lang="en-IN">
                <a:latin typeface="Quattrocento Sans"/>
                <a:ea typeface="Quattrocento Sans"/>
                <a:cs typeface="Quattrocento Sans"/>
                <a:sym typeface="Quattrocento Sans"/>
              </a:rPr>
              <a:t>Using R with Power BI</a:t>
            </a:r>
            <a:endParaRPr/>
          </a:p>
        </p:txBody>
      </p:sp>
      <p:sp>
        <p:nvSpPr>
          <p:cNvPr id="832" name="Google Shape;832;p62"/>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Autofit/>
          </a:bodyPr>
          <a:lstStyle/>
          <a:p>
            <a:pPr indent="-127000" lvl="0" marL="91440" rtl="0" algn="just">
              <a:lnSpc>
                <a:spcPct val="90000"/>
              </a:lnSpc>
              <a:spcBef>
                <a:spcPts val="0"/>
              </a:spcBef>
              <a:spcAft>
                <a:spcPts val="0"/>
              </a:spcAft>
              <a:buSzPts val="2000"/>
              <a:buChar char=" "/>
            </a:pPr>
            <a:r>
              <a:rPr b="1" lang="en-IN">
                <a:solidFill>
                  <a:srgbClr val="000000"/>
                </a:solidFill>
                <a:latin typeface="Quattrocento Sans"/>
                <a:ea typeface="Quattrocento Sans"/>
                <a:cs typeface="Quattrocento Sans"/>
                <a:sym typeface="Quattrocento Sans"/>
              </a:rPr>
              <a:t>Installing R</a:t>
            </a:r>
            <a:endParaRPr/>
          </a:p>
          <a:p>
            <a:pPr indent="-127000" lvl="0" marL="91440" rtl="0" algn="just">
              <a:lnSpc>
                <a:spcPct val="150000"/>
              </a:lnSpc>
              <a:spcBef>
                <a:spcPts val="1400"/>
              </a:spcBef>
              <a:spcAft>
                <a:spcPts val="0"/>
              </a:spcAft>
              <a:buSzPts val="2000"/>
              <a:buChar char=" "/>
            </a:pPr>
            <a:r>
              <a:rPr b="1" lang="en-IN">
                <a:solidFill>
                  <a:srgbClr val="003963"/>
                </a:solidFill>
              </a:rPr>
              <a:t>https://mran.revolutionanalytics.com/download/</a:t>
            </a:r>
            <a:endParaRPr/>
          </a:p>
          <a:p>
            <a:pPr indent="-127000" lvl="0" marL="91440" rtl="0" algn="just">
              <a:lnSpc>
                <a:spcPct val="150000"/>
              </a:lnSpc>
              <a:spcBef>
                <a:spcPts val="1400"/>
              </a:spcBef>
              <a:spcAft>
                <a:spcPts val="0"/>
              </a:spcAft>
              <a:buSzPts val="2000"/>
              <a:buChar char=" "/>
            </a:pPr>
            <a:r>
              <a:rPr b="1" lang="en-IN">
                <a:solidFill>
                  <a:srgbClr val="003963"/>
                </a:solidFill>
              </a:rPr>
              <a:t>https://cran.r-project.org/bin/windows/base/</a:t>
            </a:r>
            <a:endParaRPr/>
          </a:p>
          <a:p>
            <a:pPr indent="0" lvl="0" marL="91440" rtl="0" algn="just">
              <a:lnSpc>
                <a:spcPct val="90000"/>
              </a:lnSpc>
              <a:spcBef>
                <a:spcPts val="1400"/>
              </a:spcBef>
              <a:spcAft>
                <a:spcPts val="0"/>
              </a:spcAft>
              <a:buSzPts val="2000"/>
              <a:buNone/>
            </a:pPr>
            <a:r>
              <a:t/>
            </a:r>
            <a:endParaRPr/>
          </a:p>
        </p:txBody>
      </p:sp>
      <p:sp>
        <p:nvSpPr>
          <p:cNvPr id="833" name="Google Shape;833;p62"/>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SzPts val="2000"/>
              <a:buChar char=" "/>
            </a:pPr>
            <a:r>
              <a:rPr lang="en-IN">
                <a:solidFill>
                  <a:srgbClr val="000000"/>
                </a:solidFill>
                <a:latin typeface="Quattrocento Sans"/>
                <a:ea typeface="Quattrocento Sans"/>
                <a:cs typeface="Quattrocento Sans"/>
                <a:sym typeface="Quattrocento Sans"/>
              </a:rPr>
              <a:t>To enable R visuals, select </a:t>
            </a:r>
            <a:r>
              <a:rPr b="1" lang="en-IN">
                <a:solidFill>
                  <a:srgbClr val="000000"/>
                </a:solidFill>
                <a:latin typeface="Quattrocento Sans"/>
                <a:ea typeface="Quattrocento Sans"/>
                <a:cs typeface="Quattrocento Sans"/>
                <a:sym typeface="Quattrocento Sans"/>
              </a:rPr>
              <a:t>File &gt; Options and settings &gt; Options</a:t>
            </a:r>
            <a:endParaRPr/>
          </a:p>
        </p:txBody>
      </p:sp>
      <p:pic>
        <p:nvPicPr>
          <p:cNvPr id="834" name="Google Shape;834;p62"/>
          <p:cNvPicPr preferRelativeResize="0"/>
          <p:nvPr/>
        </p:nvPicPr>
        <p:blipFill rotWithShape="1">
          <a:blip r:embed="rId3">
            <a:alphaModFix/>
          </a:blip>
          <a:srcRect b="0" l="0" r="0" t="0"/>
          <a:stretch/>
        </p:blipFill>
        <p:spPr>
          <a:xfrm>
            <a:off x="6114081" y="2527595"/>
            <a:ext cx="5076825" cy="3476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3">
                                            <p:txEl>
                                              <p:pRg end="0" st="0"/>
                                            </p:txEl>
                                          </p:spTgt>
                                        </p:tgtEl>
                                        <p:attrNameLst>
                                          <p:attrName>style.visibility</p:attrName>
                                        </p:attrNameLst>
                                      </p:cBhvr>
                                      <p:to>
                                        <p:strVal val="visible"/>
                                      </p:to>
                                    </p:set>
                                    <p:anim calcmode="lin" valueType="num">
                                      <p:cBhvr additive="base">
                                        <p:cTn dur="500"/>
                                        <p:tgtEl>
                                          <p:spTgt spid="83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34"/>
                                        </p:tgtEl>
                                        <p:attrNameLst>
                                          <p:attrName>style.visibility</p:attrName>
                                        </p:attrNameLst>
                                      </p:cBhvr>
                                      <p:to>
                                        <p:strVal val="visible"/>
                                      </p:to>
                                    </p:set>
                                    <p:anim calcmode="lin" valueType="num">
                                      <p:cBhvr additive="base">
                                        <p:cTn dur="500"/>
                                        <p:tgtEl>
                                          <p:spTgt spid="8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6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BE9A27"/>
              </a:buClr>
              <a:buSzPts val="4800"/>
              <a:buFont typeface="Quattrocento Sans"/>
              <a:buNone/>
            </a:pPr>
            <a:r>
              <a:rPr b="1" lang="en-IN">
                <a:solidFill>
                  <a:srgbClr val="BE9A27"/>
                </a:solidFill>
                <a:latin typeface="Quattrocento Sans"/>
                <a:ea typeface="Quattrocento Sans"/>
                <a:cs typeface="Quattrocento Sans"/>
                <a:sym typeface="Quattrocento Sans"/>
              </a:rPr>
              <a:t>R script as data source in Power BI Desktop</a:t>
            </a:r>
            <a:endParaRPr/>
          </a:p>
        </p:txBody>
      </p:sp>
      <p:sp>
        <p:nvSpPr>
          <p:cNvPr id="841" name="Google Shape;841;p63"/>
          <p:cNvSpPr txBox="1"/>
          <p:nvPr>
            <p:ph idx="1" type="body"/>
          </p:nvPr>
        </p:nvSpPr>
        <p:spPr>
          <a:xfrm>
            <a:off x="1097280" y="3240582"/>
            <a:ext cx="10058400" cy="3160218"/>
          </a:xfrm>
          <a:prstGeom prst="rect">
            <a:avLst/>
          </a:prstGeom>
          <a:noFill/>
          <a:ln>
            <a:noFill/>
          </a:ln>
        </p:spPr>
        <p:txBody>
          <a:bodyPr anchorCtr="0" anchor="t" bIns="45700" lIns="0" spcFirstLastPara="1" rIns="0" wrap="square" tIns="45700">
            <a:noAutofit/>
          </a:bodyPr>
          <a:lstStyle/>
          <a:p>
            <a:pPr indent="-107950" lvl="0" marL="91440" rtl="0" algn="l">
              <a:lnSpc>
                <a:spcPct val="140000"/>
              </a:lnSpc>
              <a:spcBef>
                <a:spcPts val="0"/>
              </a:spcBef>
              <a:spcAft>
                <a:spcPts val="0"/>
              </a:spcAft>
              <a:buSzPts val="1700"/>
              <a:buFont typeface="Noto Sans Symbols"/>
              <a:buChar char="▪"/>
            </a:pPr>
            <a:r>
              <a:rPr lang="en-IN" sz="1700"/>
              <a:t>First we import the data which is stored in the form of</a:t>
            </a:r>
            <a:r>
              <a:rPr b="1" lang="en-IN" sz="1700"/>
              <a:t> CSV file </a:t>
            </a:r>
            <a:r>
              <a:rPr lang="en-IN" sz="1700"/>
              <a:t>i.e. in the default folder of R installation which is in Documents folder however you can specify custom path using double backslashes for example </a:t>
            </a:r>
            <a:r>
              <a:rPr b="1" lang="en-IN" sz="1700"/>
              <a:t>C:\\Users\\abc\\Desktop\\AU_Import.csv. documents</a:t>
            </a:r>
            <a:endParaRPr/>
          </a:p>
          <a:p>
            <a:pPr indent="-107950" lvl="0" marL="91440" rtl="0" algn="l">
              <a:lnSpc>
                <a:spcPct val="140000"/>
              </a:lnSpc>
              <a:spcBef>
                <a:spcPts val="1400"/>
              </a:spcBef>
              <a:spcAft>
                <a:spcPts val="0"/>
              </a:spcAft>
              <a:buSzPts val="1700"/>
              <a:buFont typeface="Noto Sans Symbols"/>
              <a:buChar char="▪"/>
            </a:pPr>
            <a:r>
              <a:rPr lang="en-IN" sz="1700"/>
              <a:t>Majority of times not all the data available is useful and you may only need the small subset of data from the actual file. Here we are only interested in columns </a:t>
            </a:r>
            <a:r>
              <a:rPr b="1" lang="en-IN" sz="1700"/>
              <a:t>Frequency, Commodity, Time and Value. Also changing column names to more meaningful ones</a:t>
            </a:r>
            <a:r>
              <a:rPr lang="en-IN" sz="1700"/>
              <a:t>.</a:t>
            </a:r>
            <a:endParaRPr/>
          </a:p>
          <a:p>
            <a:pPr indent="-107950" lvl="0" marL="91440" rtl="0" algn="l">
              <a:lnSpc>
                <a:spcPct val="140000"/>
              </a:lnSpc>
              <a:spcBef>
                <a:spcPts val="1400"/>
              </a:spcBef>
              <a:spcAft>
                <a:spcPts val="0"/>
              </a:spcAft>
              <a:buSzPts val="1700"/>
              <a:buFont typeface="Noto Sans Symbols"/>
              <a:buChar char="▪"/>
            </a:pPr>
            <a:r>
              <a:rPr lang="en-IN" sz="1700"/>
              <a:t>Also we filter the only required data &amp; then merge it with another table and in the end we transform it</a:t>
            </a:r>
            <a:endParaRPr/>
          </a:p>
          <a:p>
            <a:pPr indent="0" lvl="0" marL="91440" rtl="0" algn="l">
              <a:lnSpc>
                <a:spcPct val="80000"/>
              </a:lnSpc>
              <a:spcBef>
                <a:spcPts val="1400"/>
              </a:spcBef>
              <a:spcAft>
                <a:spcPts val="0"/>
              </a:spcAft>
              <a:buSzPts val="1700"/>
              <a:buFont typeface="Noto Sans Symbols"/>
              <a:buNone/>
            </a:pPr>
            <a:r>
              <a:t/>
            </a:r>
            <a:endParaRPr sz="1700"/>
          </a:p>
        </p:txBody>
      </p:sp>
      <p:sp>
        <p:nvSpPr>
          <p:cNvPr id="842" name="Google Shape;842;p63"/>
          <p:cNvSpPr/>
          <p:nvPr/>
        </p:nvSpPr>
        <p:spPr>
          <a:xfrm>
            <a:off x="139486" y="1162372"/>
            <a:ext cx="11840704" cy="2355743"/>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rgbClr val="333333"/>
              </a:buClr>
              <a:buSzPts val="1800"/>
              <a:buFont typeface="arial"/>
              <a:buChar char="•"/>
            </a:pPr>
            <a:r>
              <a:rPr b="1" i="0" lang="en-IN" sz="1800" u="none" cap="none" strike="noStrike">
                <a:solidFill>
                  <a:srgbClr val="333333"/>
                </a:solidFill>
                <a:latin typeface="arial"/>
                <a:ea typeface="arial"/>
                <a:cs typeface="arial"/>
                <a:sym typeface="arial"/>
              </a:rPr>
              <a:t>Import</a:t>
            </a:r>
            <a:endParaRPr b="0" i="0" sz="1800" u="none" cap="none" strike="noStrike">
              <a:solidFill>
                <a:schemeClr val="dk1"/>
              </a:solidFill>
              <a:latin typeface="Calibri"/>
              <a:ea typeface="Calibri"/>
              <a:cs typeface="Calibri"/>
              <a:sym typeface="Calibri"/>
            </a:endParaRPr>
          </a:p>
          <a:p>
            <a:pPr indent="0" lvl="1" marL="1143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1" marL="114300" marR="0" rtl="0" algn="l">
              <a:lnSpc>
                <a:spcPct val="75000"/>
              </a:lnSpc>
              <a:spcBef>
                <a:spcPts val="180"/>
              </a:spcBef>
              <a:spcAft>
                <a:spcPts val="0"/>
              </a:spcAft>
              <a:buClr>
                <a:schemeClr val="dk1"/>
              </a:buClr>
              <a:buSzPts val="1800"/>
              <a:buFont typeface="Calibri"/>
              <a:buChar char="•"/>
            </a:pPr>
            <a:r>
              <a:rPr b="1" i="0" lang="en-IN" sz="1800" u="none" cap="none" strike="noStrike">
                <a:solidFill>
                  <a:schemeClr val="dk1"/>
                </a:solidFill>
                <a:latin typeface="Calibri"/>
                <a:ea typeface="Calibri"/>
                <a:cs typeface="Calibri"/>
                <a:sym typeface="Calibri"/>
              </a:rPr>
              <a:t>Formatting &amp;amp; Sorting</a:t>
            </a:r>
            <a:endParaRPr b="1" i="0" sz="1800" u="none" cap="none" strike="noStrike">
              <a:solidFill>
                <a:schemeClr val="dk1"/>
              </a:solidFill>
              <a:latin typeface="Calibri"/>
              <a:ea typeface="Calibri"/>
              <a:cs typeface="Calibri"/>
              <a:sym typeface="Calibri"/>
            </a:endParaRPr>
          </a:p>
          <a:p>
            <a:pPr indent="0" lvl="1" marL="1143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1" marL="114300" marR="0" rtl="0" algn="l">
              <a:lnSpc>
                <a:spcPct val="75000"/>
              </a:lnSpc>
              <a:spcBef>
                <a:spcPts val="180"/>
              </a:spcBef>
              <a:spcAft>
                <a:spcPts val="0"/>
              </a:spcAft>
              <a:buClr>
                <a:schemeClr val="dk1"/>
              </a:buClr>
              <a:buSzPts val="1800"/>
              <a:buFont typeface="Calibri"/>
              <a:buChar char="•"/>
            </a:pPr>
            <a:r>
              <a:rPr b="1" i="0" lang="en-IN" sz="1800" u="none" cap="none" strike="noStrike">
                <a:solidFill>
                  <a:schemeClr val="dk1"/>
                </a:solidFill>
                <a:latin typeface="Calibri"/>
                <a:ea typeface="Calibri"/>
                <a:cs typeface="Calibri"/>
                <a:sym typeface="Calibri"/>
              </a:rPr>
              <a:t>Filtering</a:t>
            </a:r>
            <a:endParaRPr b="1" i="0" sz="1800" u="none" cap="none" strike="noStrike">
              <a:solidFill>
                <a:schemeClr val="dk1"/>
              </a:solidFill>
              <a:latin typeface="Calibri"/>
              <a:ea typeface="Calibri"/>
              <a:cs typeface="Calibri"/>
              <a:sym typeface="Calibri"/>
            </a:endParaRPr>
          </a:p>
          <a:p>
            <a:pPr indent="0" lvl="1" marL="1143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1" marL="114300" marR="0" rtl="0" algn="l">
              <a:lnSpc>
                <a:spcPct val="75000"/>
              </a:lnSpc>
              <a:spcBef>
                <a:spcPts val="180"/>
              </a:spcBef>
              <a:spcAft>
                <a:spcPts val="0"/>
              </a:spcAft>
              <a:buClr>
                <a:schemeClr val="dk1"/>
              </a:buClr>
              <a:buSzPts val="1800"/>
              <a:buFont typeface="Calibri"/>
              <a:buChar char="•"/>
            </a:pPr>
            <a:r>
              <a:rPr b="1" i="0" lang="en-IN" sz="1800" u="none" cap="none" strike="noStrike">
                <a:solidFill>
                  <a:schemeClr val="dk1"/>
                </a:solidFill>
                <a:latin typeface="Calibri"/>
                <a:ea typeface="Calibri"/>
                <a:cs typeface="Calibri"/>
                <a:sym typeface="Calibri"/>
              </a:rPr>
              <a:t>Merging</a:t>
            </a:r>
            <a:endParaRPr b="1" i="0" sz="1800" u="none" cap="none" strike="noStrike">
              <a:solidFill>
                <a:schemeClr val="dk1"/>
              </a:solidFill>
              <a:latin typeface="Calibri"/>
              <a:ea typeface="Calibri"/>
              <a:cs typeface="Calibri"/>
              <a:sym typeface="Calibri"/>
            </a:endParaRPr>
          </a:p>
          <a:p>
            <a:pPr indent="0" lvl="1" marL="1143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1" marL="114300" marR="0" rtl="0" algn="l">
              <a:lnSpc>
                <a:spcPct val="75000"/>
              </a:lnSpc>
              <a:spcBef>
                <a:spcPts val="180"/>
              </a:spcBef>
              <a:spcAft>
                <a:spcPts val="0"/>
              </a:spcAft>
              <a:buClr>
                <a:schemeClr val="dk1"/>
              </a:buClr>
              <a:buSzPts val="1800"/>
              <a:buFont typeface="Calibri"/>
              <a:buChar char="•"/>
            </a:pPr>
            <a:r>
              <a:rPr b="1" i="0" lang="en-IN" sz="1800" u="none" cap="none" strike="noStrike">
                <a:solidFill>
                  <a:schemeClr val="dk1"/>
                </a:solidFill>
                <a:latin typeface="Calibri"/>
                <a:ea typeface="Calibri"/>
                <a:cs typeface="Calibri"/>
                <a:sym typeface="Calibri"/>
              </a:rPr>
              <a:t>Transformation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9"/>
          <p:cNvSpPr/>
          <p:nvPr/>
        </p:nvSpPr>
        <p:spPr>
          <a:xfrm>
            <a:off x="201168" y="438912"/>
            <a:ext cx="8503920" cy="54254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Data 🡪 Analytics 🡪 Visualisation</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n-IN" sz="2400">
                <a:solidFill>
                  <a:schemeClr val="dk1"/>
                </a:solidFill>
                <a:latin typeface="Calibri"/>
                <a:ea typeface="Calibri"/>
                <a:cs typeface="Calibri"/>
                <a:sym typeface="Calibri"/>
              </a:rPr>
              <a:t>Why is data visualization important?</a:t>
            </a:r>
            <a:endParaRPr/>
          </a:p>
          <a:p>
            <a:pPr indent="-171450" lvl="0" marL="17145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Because of the way the human brain processes information, using charts or graphs to visualize large amounts of complex data is easier than poring over spreadsheets or reports.</a:t>
            </a:r>
            <a:endParaRPr/>
          </a:p>
          <a:p>
            <a:pPr indent="-171450" lvl="0" marL="17145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 Data visualization is a quick, easy way to convey concepts in a universal manner – and you can experiment with different scenarios by making slight adjustments.</a:t>
            </a:r>
            <a:endParaRPr/>
          </a:p>
          <a:p>
            <a:pPr indent="-171450" lvl="0" marL="17145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Data visualization can also:</a:t>
            </a:r>
            <a:endParaRPr/>
          </a:p>
          <a:p>
            <a:pPr indent="-228600" lvl="1" marL="685800" marR="0" rtl="0" algn="l">
              <a:spcBef>
                <a:spcPts val="0"/>
              </a:spcBef>
              <a:spcAft>
                <a:spcPts val="0"/>
              </a:spcAft>
              <a:buClr>
                <a:schemeClr val="dk1"/>
              </a:buClr>
              <a:buSzPts val="2400"/>
              <a:buFont typeface="Calibri"/>
              <a:buAutoNum type="arabicPeriod"/>
            </a:pPr>
            <a:r>
              <a:rPr b="1" i="0" lang="en-IN" sz="2400" u="none" cap="none" strike="noStrike">
                <a:solidFill>
                  <a:schemeClr val="dk1"/>
                </a:solidFill>
                <a:latin typeface="Calibri"/>
                <a:ea typeface="Calibri"/>
                <a:cs typeface="Calibri"/>
                <a:sym typeface="Calibri"/>
              </a:rPr>
              <a:t>Identify areas that need attention or improvement.</a:t>
            </a:r>
            <a:endParaRPr/>
          </a:p>
          <a:p>
            <a:pPr indent="-228600" lvl="1" marL="685800" marR="0" rtl="0" algn="l">
              <a:spcBef>
                <a:spcPts val="0"/>
              </a:spcBef>
              <a:spcAft>
                <a:spcPts val="0"/>
              </a:spcAft>
              <a:buClr>
                <a:schemeClr val="dk1"/>
              </a:buClr>
              <a:buSzPts val="2400"/>
              <a:buFont typeface="Calibri"/>
              <a:buAutoNum type="arabicPeriod"/>
            </a:pPr>
            <a:r>
              <a:rPr b="1" i="0" lang="en-IN" sz="2400" u="none" cap="none" strike="noStrike">
                <a:solidFill>
                  <a:schemeClr val="dk1"/>
                </a:solidFill>
                <a:latin typeface="Calibri"/>
                <a:ea typeface="Calibri"/>
                <a:cs typeface="Calibri"/>
                <a:sym typeface="Calibri"/>
              </a:rPr>
              <a:t>Clarify which factors influence customer behaviour.</a:t>
            </a:r>
            <a:endParaRPr/>
          </a:p>
          <a:p>
            <a:pPr indent="-228600" lvl="1" marL="685800" marR="0" rtl="0" algn="l">
              <a:spcBef>
                <a:spcPts val="0"/>
              </a:spcBef>
              <a:spcAft>
                <a:spcPts val="0"/>
              </a:spcAft>
              <a:buClr>
                <a:schemeClr val="dk1"/>
              </a:buClr>
              <a:buSzPts val="2400"/>
              <a:buFont typeface="Calibri"/>
              <a:buAutoNum type="arabicPeriod"/>
            </a:pPr>
            <a:r>
              <a:rPr b="1" i="0" lang="en-IN" sz="2400" u="none" cap="none" strike="noStrike">
                <a:solidFill>
                  <a:schemeClr val="dk1"/>
                </a:solidFill>
                <a:latin typeface="Calibri"/>
                <a:ea typeface="Calibri"/>
                <a:cs typeface="Calibri"/>
                <a:sym typeface="Calibri"/>
              </a:rPr>
              <a:t>Help you understand which products to place where.</a:t>
            </a:r>
            <a:endParaRPr/>
          </a:p>
          <a:p>
            <a:pPr indent="-228600" lvl="1" marL="685800" marR="0" rtl="0" algn="l">
              <a:spcBef>
                <a:spcPts val="0"/>
              </a:spcBef>
              <a:spcAft>
                <a:spcPts val="0"/>
              </a:spcAft>
              <a:buClr>
                <a:schemeClr val="dk1"/>
              </a:buClr>
              <a:buSzPts val="2400"/>
              <a:buFont typeface="Calibri"/>
              <a:buAutoNum type="arabicPeriod"/>
            </a:pPr>
            <a:r>
              <a:rPr b="1" i="0" lang="en-IN" sz="2400" u="none" cap="none" strike="noStrike">
                <a:solidFill>
                  <a:schemeClr val="dk1"/>
                </a:solidFill>
                <a:latin typeface="Calibri"/>
                <a:ea typeface="Calibri"/>
                <a:cs typeface="Calibri"/>
                <a:sym typeface="Calibri"/>
              </a:rPr>
              <a:t>Predict sales volumes.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64"/>
          <p:cNvSpPr txBox="1"/>
          <p:nvPr>
            <p:ph type="title"/>
          </p:nvPr>
        </p:nvSpPr>
        <p:spPr>
          <a:xfrm>
            <a:off x="457200" y="0"/>
            <a:ext cx="3200400" cy="2286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3963"/>
              </a:buClr>
              <a:buSzPts val="4800"/>
              <a:buFont typeface="Quattrocento Sans"/>
              <a:buNone/>
            </a:pPr>
            <a:r>
              <a:rPr b="1" lang="en-IN" sz="4800">
                <a:solidFill>
                  <a:srgbClr val="003963"/>
                </a:solidFill>
                <a:latin typeface="Quattrocento Sans"/>
                <a:ea typeface="Quattrocento Sans"/>
                <a:cs typeface="Quattrocento Sans"/>
                <a:sym typeface="Quattrocento Sans"/>
              </a:rPr>
              <a:t>Building dashboard</a:t>
            </a:r>
            <a:endParaRPr b="1" sz="4800">
              <a:solidFill>
                <a:srgbClr val="003963"/>
              </a:solidFill>
              <a:latin typeface="Quattrocento Sans"/>
              <a:ea typeface="Quattrocento Sans"/>
              <a:cs typeface="Quattrocento Sans"/>
              <a:sym typeface="Quattrocento Sans"/>
            </a:endParaRPr>
          </a:p>
        </p:txBody>
      </p:sp>
      <p:pic>
        <p:nvPicPr>
          <p:cNvPr id="848" name="Google Shape;848;p64"/>
          <p:cNvPicPr preferRelativeResize="0"/>
          <p:nvPr>
            <p:ph idx="1" type="body"/>
          </p:nvPr>
        </p:nvPicPr>
        <p:blipFill rotWithShape="1">
          <a:blip r:embed="rId3">
            <a:alphaModFix/>
          </a:blip>
          <a:srcRect b="0" l="0" r="0" t="0"/>
          <a:stretch/>
        </p:blipFill>
        <p:spPr>
          <a:xfrm>
            <a:off x="4339525" y="0"/>
            <a:ext cx="6886479" cy="6696508"/>
          </a:xfrm>
          <a:prstGeom prst="rect">
            <a:avLst/>
          </a:prstGeom>
          <a:noFill/>
          <a:ln>
            <a:noFill/>
          </a:ln>
        </p:spPr>
      </p:pic>
      <p:sp>
        <p:nvSpPr>
          <p:cNvPr id="849" name="Google Shape;849;p64"/>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IN" sz="2800">
                <a:solidFill>
                  <a:srgbClr val="373737"/>
                </a:solidFill>
                <a:latin typeface="Quattrocento Sans"/>
                <a:ea typeface="Quattrocento Sans"/>
                <a:cs typeface="Quattrocento Sans"/>
                <a:sym typeface="Quattrocento Sans"/>
              </a:rPr>
              <a:t>click on the Get Data link and then select the “R Script (Beta)” data source option</a:t>
            </a:r>
            <a:endParaRPr sz="2800">
              <a:latin typeface="Quattrocento Sans"/>
              <a:ea typeface="Quattrocento Sans"/>
              <a:cs typeface="Quattrocento Sans"/>
              <a:sym typeface="Quattrocento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6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33333"/>
              </a:buClr>
              <a:buSzPts val="4800"/>
              <a:buFont typeface="Quattrocento Sans"/>
              <a:buNone/>
            </a:pPr>
            <a:r>
              <a:rPr lang="en-IN">
                <a:solidFill>
                  <a:srgbClr val="333333"/>
                </a:solidFill>
                <a:latin typeface="Quattrocento Sans"/>
                <a:ea typeface="Quattrocento Sans"/>
                <a:cs typeface="Quattrocento Sans"/>
                <a:sym typeface="Quattrocento Sans"/>
              </a:rPr>
              <a:t>To import data into Power Bi using R</a:t>
            </a:r>
            <a:endParaRPr/>
          </a:p>
        </p:txBody>
      </p:sp>
      <p:sp>
        <p:nvSpPr>
          <p:cNvPr id="855" name="Google Shape;855;p65"/>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SzPts val="2000"/>
              <a:buChar char=" "/>
            </a:pPr>
            <a:r>
              <a:rPr lang="en-IN">
                <a:solidFill>
                  <a:srgbClr val="333333"/>
                </a:solidFill>
                <a:latin typeface="Quattrocento Sans"/>
                <a:ea typeface="Quattrocento Sans"/>
                <a:cs typeface="Quattrocento Sans"/>
                <a:sym typeface="Quattrocento Sans"/>
              </a:rPr>
              <a:t>Copy and paste below code that will import contents of csv file into a table called input and see in preview navigator</a:t>
            </a:r>
            <a:endParaRPr/>
          </a:p>
          <a:p>
            <a:pPr indent="0" lvl="0" marL="91440" rtl="0" algn="l">
              <a:lnSpc>
                <a:spcPct val="90000"/>
              </a:lnSpc>
              <a:spcBef>
                <a:spcPts val="1400"/>
              </a:spcBef>
              <a:spcAft>
                <a:spcPts val="0"/>
              </a:spcAft>
              <a:buSzPts val="2000"/>
              <a:buNone/>
            </a:pPr>
            <a:r>
              <a:t/>
            </a:r>
            <a:endParaRPr>
              <a:solidFill>
                <a:srgbClr val="333333"/>
              </a:solidFill>
              <a:latin typeface="Quattrocento Sans"/>
              <a:ea typeface="Quattrocento Sans"/>
              <a:cs typeface="Quattrocento Sans"/>
              <a:sym typeface="Quattrocento Sans"/>
            </a:endParaRPr>
          </a:p>
          <a:p>
            <a:pPr indent="-127000" lvl="0" marL="91440" rtl="0" algn="l">
              <a:lnSpc>
                <a:spcPct val="90000"/>
              </a:lnSpc>
              <a:spcBef>
                <a:spcPts val="1400"/>
              </a:spcBef>
              <a:spcAft>
                <a:spcPts val="0"/>
              </a:spcAft>
              <a:buSzPts val="2000"/>
              <a:buChar char=" "/>
            </a:pPr>
            <a:r>
              <a:rPr b="1" lang="en-IN">
                <a:solidFill>
                  <a:srgbClr val="333333"/>
                </a:solidFill>
                <a:latin typeface="Quattrocento Sans"/>
                <a:ea typeface="Quattrocento Sans"/>
                <a:cs typeface="Quattrocento Sans"/>
                <a:sym typeface="Quattrocento Sans"/>
              </a:rPr>
              <a:t>CODE :</a:t>
            </a:r>
            <a:endParaRPr/>
          </a:p>
          <a:p>
            <a:pPr indent="-127000" lvl="0" marL="91440" rtl="0" algn="l">
              <a:lnSpc>
                <a:spcPct val="90000"/>
              </a:lnSpc>
              <a:spcBef>
                <a:spcPts val="1400"/>
              </a:spcBef>
              <a:spcAft>
                <a:spcPts val="0"/>
              </a:spcAft>
              <a:buSzPts val="2000"/>
              <a:buChar char=" "/>
            </a:pPr>
            <a:r>
              <a:rPr b="1" lang="en-IN">
                <a:solidFill>
                  <a:srgbClr val="333333"/>
                </a:solidFill>
                <a:latin typeface="Quattrocento Sans"/>
                <a:ea typeface="Quattrocento Sans"/>
                <a:cs typeface="Quattrocento Sans"/>
                <a:sym typeface="Quattrocento Sans"/>
              </a:rPr>
              <a:t> #use read.csv method to import data</a:t>
            </a:r>
            <a:endParaRPr/>
          </a:p>
          <a:p>
            <a:pPr indent="-127000" lvl="0" marL="91440" rtl="0" algn="l">
              <a:lnSpc>
                <a:spcPct val="90000"/>
              </a:lnSpc>
              <a:spcBef>
                <a:spcPts val="1400"/>
              </a:spcBef>
              <a:spcAft>
                <a:spcPts val="0"/>
              </a:spcAft>
              <a:buSzPts val="2000"/>
              <a:buChar char=" "/>
            </a:pPr>
            <a:r>
              <a:rPr b="1" lang="en-IN">
                <a:solidFill>
                  <a:srgbClr val="333333"/>
                </a:solidFill>
                <a:latin typeface="Quattrocento Sans"/>
                <a:ea typeface="Quattrocento Sans"/>
                <a:cs typeface="Quattrocento Sans"/>
                <a:sym typeface="Quattrocento Sans"/>
              </a:rPr>
              <a:t>input &lt;- read.csv("~//AU_Import.csv", stringsAsFactors=FALSE, sep=",")</a:t>
            </a:r>
            <a:endParaRPr>
              <a:solidFill>
                <a:srgbClr val="333333"/>
              </a:solidFill>
              <a:latin typeface="Quattrocento Sans"/>
              <a:ea typeface="Quattrocento Sans"/>
              <a:cs typeface="Quattrocento Sans"/>
              <a:sym typeface="Quattrocento Sans"/>
            </a:endParaRPr>
          </a:p>
          <a:p>
            <a:pPr indent="0" lvl="0" marL="91440" rtl="0" algn="l">
              <a:lnSpc>
                <a:spcPct val="90000"/>
              </a:lnSpc>
              <a:spcBef>
                <a:spcPts val="1400"/>
              </a:spcBef>
              <a:spcAft>
                <a:spcPts val="0"/>
              </a:spcAft>
              <a:buSzPts val="2000"/>
              <a:buNone/>
            </a:pPr>
            <a:r>
              <a:t/>
            </a:r>
            <a:endParaRPr b="1"/>
          </a:p>
        </p:txBody>
      </p:sp>
      <p:pic>
        <p:nvPicPr>
          <p:cNvPr id="856" name="Google Shape;856;p65"/>
          <p:cNvPicPr preferRelativeResize="0"/>
          <p:nvPr>
            <p:ph idx="1" type="body"/>
          </p:nvPr>
        </p:nvPicPr>
        <p:blipFill rotWithShape="1">
          <a:blip r:embed="rId3">
            <a:alphaModFix/>
          </a:blip>
          <a:srcRect b="0" l="0" r="0" t="0"/>
          <a:stretch/>
        </p:blipFill>
        <p:spPr>
          <a:xfrm>
            <a:off x="1097280" y="1737360"/>
            <a:ext cx="4998992" cy="468265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pic>
        <p:nvPicPr>
          <p:cNvPr id="861" name="Google Shape;861;p66"/>
          <p:cNvPicPr preferRelativeResize="0"/>
          <p:nvPr/>
        </p:nvPicPr>
        <p:blipFill rotWithShape="1">
          <a:blip r:embed="rId3">
            <a:alphaModFix/>
          </a:blip>
          <a:srcRect b="0" l="0" r="0" t="0"/>
          <a:stretch/>
        </p:blipFill>
        <p:spPr>
          <a:xfrm>
            <a:off x="0" y="-28575"/>
            <a:ext cx="12192000" cy="689648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67"/>
          <p:cNvSpPr txBox="1"/>
          <p:nvPr>
            <p:ph idx="4294967295" type="title"/>
          </p:nvPr>
        </p:nvSpPr>
        <p:spPr>
          <a:xfrm>
            <a:off x="324187" y="0"/>
            <a:ext cx="4938713" cy="1450975"/>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b="1" lang="en-IN"/>
              <a:t>Formatting &amp; Sorting</a:t>
            </a:r>
            <a:endParaRPr/>
          </a:p>
        </p:txBody>
      </p:sp>
      <p:sp>
        <p:nvSpPr>
          <p:cNvPr id="868" name="Google Shape;868;p67"/>
          <p:cNvSpPr txBox="1"/>
          <p:nvPr>
            <p:ph idx="4294967295" type="body"/>
          </p:nvPr>
        </p:nvSpPr>
        <p:spPr>
          <a:xfrm>
            <a:off x="324187" y="1429611"/>
            <a:ext cx="5920353" cy="4665420"/>
          </a:xfrm>
          <a:prstGeom prst="rect">
            <a:avLst/>
          </a:prstGeom>
          <a:noFill/>
          <a:ln>
            <a:noFill/>
          </a:ln>
        </p:spPr>
        <p:txBody>
          <a:bodyPr anchorCtr="0" anchor="t" bIns="45700" lIns="0" spcFirstLastPara="1" rIns="0" wrap="square" tIns="45700">
            <a:noAutofit/>
          </a:bodyPr>
          <a:lstStyle/>
          <a:p>
            <a:pPr indent="-98425" lvl="0" marL="91440" rtl="0" algn="l">
              <a:lnSpc>
                <a:spcPct val="90000"/>
              </a:lnSpc>
              <a:spcBef>
                <a:spcPts val="0"/>
              </a:spcBef>
              <a:spcAft>
                <a:spcPts val="0"/>
              </a:spcAft>
              <a:buSzPts val="1550"/>
              <a:buChar char=" "/>
            </a:pPr>
            <a:r>
              <a:rPr lang="en-IN" sz="1550">
                <a:latin typeface="Times New Roman"/>
                <a:ea typeface="Times New Roman"/>
                <a:cs typeface="Times New Roman"/>
                <a:sym typeface="Times New Roman"/>
              </a:rPr>
              <a:t>#</a:t>
            </a:r>
            <a:r>
              <a:rPr b="1" lang="en-IN" sz="1550">
                <a:latin typeface="Times New Roman"/>
                <a:ea typeface="Times New Roman"/>
                <a:cs typeface="Times New Roman"/>
                <a:sym typeface="Times New Roman"/>
              </a:rPr>
              <a:t>excluding unwanted columns and change column names</a:t>
            </a:r>
            <a:endParaRPr/>
          </a:p>
          <a:p>
            <a:pPr indent="-98425" lvl="0" marL="91440" rtl="0" algn="l">
              <a:lnSpc>
                <a:spcPct val="90000"/>
              </a:lnSpc>
              <a:spcBef>
                <a:spcPts val="1400"/>
              </a:spcBef>
              <a:spcAft>
                <a:spcPts val="0"/>
              </a:spcAft>
              <a:buSzPts val="1550"/>
              <a:buChar char=" "/>
            </a:pPr>
            <a:r>
              <a:rPr lang="en-IN" sz="1550">
                <a:latin typeface="Times New Roman"/>
                <a:ea typeface="Times New Roman"/>
                <a:cs typeface="Times New Roman"/>
                <a:sym typeface="Times New Roman"/>
              </a:rPr>
              <a:t>keepcolumns &lt;- c("State.of.Destination"," Frequency"," Commodity.by.SITC"," Time","Value")</a:t>
            </a:r>
            <a:endParaRPr/>
          </a:p>
          <a:p>
            <a:pPr indent="-98425" lvl="0" marL="91440" rtl="0" algn="l">
              <a:lnSpc>
                <a:spcPct val="90000"/>
              </a:lnSpc>
              <a:spcBef>
                <a:spcPts val="1400"/>
              </a:spcBef>
              <a:spcAft>
                <a:spcPts val="0"/>
              </a:spcAft>
              <a:buSzPts val="1550"/>
              <a:buChar char=" "/>
            </a:pPr>
            <a:r>
              <a:rPr lang="en-IN" sz="1550">
                <a:latin typeface="Times New Roman"/>
                <a:ea typeface="Times New Roman"/>
                <a:cs typeface="Times New Roman"/>
                <a:sym typeface="Times New Roman"/>
              </a:rPr>
              <a:t>input &lt;- input[,keepcolumns]</a:t>
            </a:r>
            <a:endParaRPr/>
          </a:p>
          <a:p>
            <a:pPr indent="-98425" lvl="0" marL="91440" rtl="0" algn="l">
              <a:lnSpc>
                <a:spcPct val="90000"/>
              </a:lnSpc>
              <a:spcBef>
                <a:spcPts val="1400"/>
              </a:spcBef>
              <a:spcAft>
                <a:spcPts val="0"/>
              </a:spcAft>
              <a:buSzPts val="1550"/>
              <a:buChar char=" "/>
            </a:pPr>
            <a:r>
              <a:rPr lang="en-IN" sz="1550">
                <a:latin typeface="Times New Roman"/>
                <a:ea typeface="Times New Roman"/>
                <a:cs typeface="Times New Roman"/>
                <a:sym typeface="Times New Roman"/>
              </a:rPr>
              <a:t>colnames(input)[3] &lt;- c("Commodity")</a:t>
            </a:r>
            <a:endParaRPr/>
          </a:p>
          <a:p>
            <a:pPr indent="-98425" lvl="0" marL="91440" rtl="0" algn="l">
              <a:lnSpc>
                <a:spcPct val="90000"/>
              </a:lnSpc>
              <a:spcBef>
                <a:spcPts val="1400"/>
              </a:spcBef>
              <a:spcAft>
                <a:spcPts val="0"/>
              </a:spcAft>
              <a:buSzPts val="1550"/>
              <a:buChar char=" "/>
            </a:pPr>
            <a:r>
              <a:rPr lang="en-IN" sz="1550">
                <a:latin typeface="Times New Roman"/>
                <a:ea typeface="Times New Roman"/>
                <a:cs typeface="Times New Roman"/>
                <a:sym typeface="Times New Roman"/>
              </a:rPr>
              <a:t>colnames(input)[1] &lt;- c("State") </a:t>
            </a:r>
            <a:endParaRPr/>
          </a:p>
          <a:p>
            <a:pPr indent="-98425" lvl="0" marL="91440" rtl="0" algn="l">
              <a:lnSpc>
                <a:spcPct val="90000"/>
              </a:lnSpc>
              <a:spcBef>
                <a:spcPts val="1400"/>
              </a:spcBef>
              <a:spcAft>
                <a:spcPts val="0"/>
              </a:spcAft>
              <a:buSzPts val="1550"/>
              <a:buChar char=" "/>
            </a:pPr>
            <a:r>
              <a:rPr lang="en-IN" sz="1550">
                <a:latin typeface="Times New Roman"/>
                <a:ea typeface="Times New Roman"/>
                <a:cs typeface="Times New Roman"/>
                <a:sym typeface="Times New Roman"/>
              </a:rPr>
              <a:t>colnames(input)[5] &lt;- c("ImportValue")</a:t>
            </a:r>
            <a:endParaRPr/>
          </a:p>
          <a:p>
            <a:pPr indent="0" lvl="0" marL="0" rtl="0" algn="l">
              <a:lnSpc>
                <a:spcPct val="90000"/>
              </a:lnSpc>
              <a:spcBef>
                <a:spcPts val="1400"/>
              </a:spcBef>
              <a:spcAft>
                <a:spcPts val="0"/>
              </a:spcAft>
              <a:buSzPts val="1550"/>
              <a:buNone/>
            </a:pPr>
            <a:r>
              <a:rPr b="1" lang="en-IN" sz="1550">
                <a:latin typeface="Times New Roman"/>
                <a:ea typeface="Times New Roman"/>
                <a:cs typeface="Times New Roman"/>
                <a:sym typeface="Times New Roman"/>
              </a:rPr>
              <a:t>   #extract monthname</a:t>
            </a:r>
            <a:endParaRPr/>
          </a:p>
          <a:p>
            <a:pPr indent="-98425" lvl="0" marL="91440" rtl="0" algn="l">
              <a:lnSpc>
                <a:spcPct val="90000"/>
              </a:lnSpc>
              <a:spcBef>
                <a:spcPts val="1400"/>
              </a:spcBef>
              <a:spcAft>
                <a:spcPts val="0"/>
              </a:spcAft>
              <a:buSzPts val="1550"/>
              <a:buChar char=" "/>
            </a:pPr>
            <a:r>
              <a:rPr lang="en-IN" sz="1550">
                <a:latin typeface="Times New Roman"/>
                <a:ea typeface="Times New Roman"/>
                <a:cs typeface="Times New Roman"/>
                <a:sym typeface="Times New Roman"/>
              </a:rPr>
              <a:t>input$Date &lt;- paste(substr(input$Time,nchar(input$Time)-3,nchar(input$Time)), paste(match(substr(input$Time, 1,3), month.abb), "01", sep="-"), sep="-")</a:t>
            </a:r>
            <a:endParaRPr/>
          </a:p>
          <a:p>
            <a:pPr indent="-98425" lvl="0" marL="91440" rtl="0" algn="l">
              <a:lnSpc>
                <a:spcPct val="90000"/>
              </a:lnSpc>
              <a:spcBef>
                <a:spcPts val="1400"/>
              </a:spcBef>
              <a:spcAft>
                <a:spcPts val="0"/>
              </a:spcAft>
              <a:buSzPts val="1550"/>
              <a:buChar char=" "/>
            </a:pPr>
            <a:r>
              <a:rPr lang="en-IN" sz="1550">
                <a:latin typeface="Times New Roman"/>
                <a:ea typeface="Times New Roman"/>
                <a:cs typeface="Times New Roman"/>
                <a:sym typeface="Times New Roman"/>
              </a:rPr>
              <a:t>#Time column no longer required</a:t>
            </a:r>
            <a:endParaRPr/>
          </a:p>
          <a:p>
            <a:pPr indent="-98425" lvl="0" marL="91440" rtl="0" algn="l">
              <a:lnSpc>
                <a:spcPct val="90000"/>
              </a:lnSpc>
              <a:spcBef>
                <a:spcPts val="1400"/>
              </a:spcBef>
              <a:spcAft>
                <a:spcPts val="0"/>
              </a:spcAft>
              <a:buSzPts val="1550"/>
              <a:buChar char=" "/>
            </a:pPr>
            <a:r>
              <a:rPr lang="en-IN" sz="1550">
                <a:latin typeface="Times New Roman"/>
                <a:ea typeface="Times New Roman"/>
                <a:cs typeface="Times New Roman"/>
                <a:sym typeface="Times New Roman"/>
              </a:rPr>
              <a:t>attach(input)</a:t>
            </a:r>
            <a:endParaRPr/>
          </a:p>
          <a:p>
            <a:pPr indent="-98425" lvl="0" marL="91440" rtl="0" algn="l">
              <a:lnSpc>
                <a:spcPct val="90000"/>
              </a:lnSpc>
              <a:spcBef>
                <a:spcPts val="1400"/>
              </a:spcBef>
              <a:spcAft>
                <a:spcPts val="0"/>
              </a:spcAft>
              <a:buSzPts val="1550"/>
              <a:buChar char=" "/>
            </a:pPr>
            <a:r>
              <a:rPr lang="en-IN" sz="1550">
                <a:latin typeface="Times New Roman"/>
                <a:ea typeface="Times New Roman"/>
                <a:cs typeface="Times New Roman"/>
                <a:sym typeface="Times New Roman"/>
              </a:rPr>
              <a:t>input$Time &lt;- NULL</a:t>
            </a:r>
            <a:endParaRPr/>
          </a:p>
        </p:txBody>
      </p:sp>
      <p:sp>
        <p:nvSpPr>
          <p:cNvPr id="869" name="Google Shape;869;p67"/>
          <p:cNvSpPr txBox="1"/>
          <p:nvPr>
            <p:ph idx="4294967295" type="body"/>
          </p:nvPr>
        </p:nvSpPr>
        <p:spPr>
          <a:xfrm>
            <a:off x="6678521" y="3285988"/>
            <a:ext cx="4937125" cy="3254298"/>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SzPts val="2000"/>
              <a:buChar char=" "/>
            </a:pPr>
            <a:r>
              <a:rPr lang="en-IN"/>
              <a:t>#</a:t>
            </a:r>
            <a:r>
              <a:rPr b="1" lang="en-IN" sz="1600"/>
              <a:t>Use subset function to exclude rows</a:t>
            </a:r>
            <a:endParaRPr/>
          </a:p>
          <a:p>
            <a:pPr indent="-101600" lvl="0" marL="91440" rtl="0" algn="l">
              <a:lnSpc>
                <a:spcPct val="90000"/>
              </a:lnSpc>
              <a:spcBef>
                <a:spcPts val="1400"/>
              </a:spcBef>
              <a:spcAft>
                <a:spcPts val="0"/>
              </a:spcAft>
              <a:buSzPts val="1600"/>
              <a:buChar char=" "/>
            </a:pPr>
            <a:r>
              <a:rPr lang="en-IN" sz="1600"/>
              <a:t>input &lt;- subset(input, Commodity!="TOTAL" &amp; State!="No state details" &amp; State!="Total")</a:t>
            </a:r>
            <a:endParaRPr/>
          </a:p>
          <a:p>
            <a:pPr indent="0" lvl="0" marL="0" rtl="0" algn="l">
              <a:lnSpc>
                <a:spcPct val="90000"/>
              </a:lnSpc>
              <a:spcBef>
                <a:spcPts val="1400"/>
              </a:spcBef>
              <a:spcAft>
                <a:spcPts val="0"/>
              </a:spcAft>
              <a:buSzPts val="1600"/>
              <a:buNone/>
            </a:pPr>
            <a:r>
              <a:rPr lang="en-IN" sz="1600"/>
              <a:t>#</a:t>
            </a:r>
            <a:r>
              <a:rPr b="1" lang="en-IN" sz="1600"/>
              <a:t>Use omit function to remove null rows</a:t>
            </a:r>
            <a:endParaRPr/>
          </a:p>
          <a:p>
            <a:pPr indent="0" lvl="0" marL="0" rtl="0" algn="l">
              <a:lnSpc>
                <a:spcPct val="90000"/>
              </a:lnSpc>
              <a:spcBef>
                <a:spcPts val="1400"/>
              </a:spcBef>
              <a:spcAft>
                <a:spcPts val="0"/>
              </a:spcAft>
              <a:buSzPts val="1600"/>
              <a:buNone/>
            </a:pPr>
            <a:r>
              <a:rPr lang="en-IN" sz="1600"/>
              <a:t> input &lt;- na.omit(input)</a:t>
            </a:r>
            <a:endParaRPr/>
          </a:p>
          <a:p>
            <a:pPr indent="0" lvl="0" marL="0" rtl="0" algn="l">
              <a:lnSpc>
                <a:spcPct val="90000"/>
              </a:lnSpc>
              <a:spcBef>
                <a:spcPts val="1400"/>
              </a:spcBef>
              <a:spcAft>
                <a:spcPts val="0"/>
              </a:spcAft>
              <a:buSzPts val="1600"/>
              <a:buNone/>
            </a:pPr>
            <a:r>
              <a:rPr b="1" lang="en-IN" sz="1600"/>
              <a:t>#Use merge function to merge two dataframes</a:t>
            </a:r>
            <a:endParaRPr b="1" sz="1600"/>
          </a:p>
          <a:p>
            <a:pPr indent="0" lvl="0" marL="0" rtl="0" algn="l">
              <a:lnSpc>
                <a:spcPct val="90000"/>
              </a:lnSpc>
              <a:spcBef>
                <a:spcPts val="1400"/>
              </a:spcBef>
              <a:spcAft>
                <a:spcPts val="0"/>
              </a:spcAft>
              <a:buSzPts val="1600"/>
              <a:buNone/>
            </a:pPr>
            <a:r>
              <a:rPr lang="en-IN" sz="1600"/>
              <a:t>Combined &lt;- merge(input,output,by=c("State","Frequency","Commodity","Date"))</a:t>
            </a:r>
            <a:endParaRPr/>
          </a:p>
        </p:txBody>
      </p:sp>
      <p:sp>
        <p:nvSpPr>
          <p:cNvPr id="870" name="Google Shape;870;p67"/>
          <p:cNvSpPr txBox="1"/>
          <p:nvPr/>
        </p:nvSpPr>
        <p:spPr>
          <a:xfrm>
            <a:off x="6833504" y="1896550"/>
            <a:ext cx="2938779" cy="15392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4800">
                <a:solidFill>
                  <a:srgbClr val="333333"/>
                </a:solidFill>
                <a:latin typeface="Calibri"/>
                <a:ea typeface="Calibri"/>
                <a:cs typeface="Calibri"/>
                <a:sym typeface="Calibri"/>
              </a:rPr>
              <a:t>Filtering </a:t>
            </a:r>
            <a:endParaRPr/>
          </a:p>
          <a:p>
            <a:pPr indent="0" lvl="0" marL="0" marR="0" rtl="0" algn="l">
              <a:spcBef>
                <a:spcPts val="0"/>
              </a:spcBef>
              <a:spcAft>
                <a:spcPts val="0"/>
              </a:spcAft>
              <a:buNone/>
            </a:pPr>
            <a:r>
              <a:rPr b="1" lang="en-IN" sz="4800">
                <a:solidFill>
                  <a:srgbClr val="333333"/>
                </a:solidFill>
                <a:latin typeface="Calibri"/>
                <a:ea typeface="Calibri"/>
                <a:cs typeface="Calibri"/>
                <a:sym typeface="Calibri"/>
              </a:rPr>
              <a:t>&amp; Merging</a:t>
            </a:r>
            <a:endParaRPr sz="4800">
              <a:solidFill>
                <a:schemeClr val="dk1"/>
              </a:solidFill>
              <a:latin typeface="Calibri"/>
              <a:ea typeface="Calibri"/>
              <a:cs typeface="Calibri"/>
              <a:sym typeface="Calibri"/>
            </a:endParaRPr>
          </a:p>
        </p:txBody>
      </p:sp>
      <p:sp>
        <p:nvSpPr>
          <p:cNvPr id="871" name="Google Shape;871;p67"/>
          <p:cNvSpPr txBox="1"/>
          <p:nvPr/>
        </p:nvSpPr>
        <p:spPr>
          <a:xfrm>
            <a:off x="6678521" y="340962"/>
            <a:ext cx="3967480" cy="12979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#change data type of Date column to date</a:t>
            </a:r>
            <a:endParaRPr/>
          </a:p>
          <a:p>
            <a:pPr indent="0" lvl="0" marL="0" marR="0" rtl="0" algn="l">
              <a:spcBef>
                <a:spcPts val="0"/>
              </a:spcBef>
              <a:spcAft>
                <a:spcPts val="0"/>
              </a:spcAft>
              <a:buNone/>
            </a:pPr>
            <a:r>
              <a:rPr lang="en-IN" sz="1600">
                <a:solidFill>
                  <a:schemeClr val="dk1"/>
                </a:solidFill>
                <a:latin typeface="Calibri"/>
                <a:ea typeface="Calibri"/>
                <a:cs typeface="Calibri"/>
                <a:sym typeface="Calibri"/>
              </a:rPr>
              <a:t>input$Date &lt;- as.Date(input$Date)</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IN" sz="1600">
                <a:solidFill>
                  <a:schemeClr val="dk1"/>
                </a:solidFill>
                <a:latin typeface="Calibri"/>
                <a:ea typeface="Calibri"/>
                <a:cs typeface="Calibri"/>
                <a:sym typeface="Calibri"/>
              </a:rPr>
              <a:t>#sort by date column</a:t>
            </a:r>
            <a:endParaRPr/>
          </a:p>
          <a:p>
            <a:pPr indent="0" lvl="0" marL="0" marR="0" rtl="0" algn="l">
              <a:spcBef>
                <a:spcPts val="0"/>
              </a:spcBef>
              <a:spcAft>
                <a:spcPts val="0"/>
              </a:spcAft>
              <a:buNone/>
            </a:pPr>
            <a:r>
              <a:rPr lang="en-IN" sz="1600">
                <a:solidFill>
                  <a:schemeClr val="dk1"/>
                </a:solidFill>
                <a:latin typeface="Calibri"/>
                <a:ea typeface="Calibri"/>
                <a:cs typeface="Calibri"/>
                <a:sym typeface="Calibri"/>
              </a:rPr>
              <a:t>input[order(Date),]</a:t>
            </a:r>
            <a:endParaRPr/>
          </a:p>
        </p:txBody>
      </p:sp>
      <p:cxnSp>
        <p:nvCxnSpPr>
          <p:cNvPr id="872" name="Google Shape;872;p67"/>
          <p:cNvCxnSpPr/>
          <p:nvPr/>
        </p:nvCxnSpPr>
        <p:spPr>
          <a:xfrm>
            <a:off x="6678521" y="1896550"/>
            <a:ext cx="5358496" cy="30997"/>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pic>
        <p:nvPicPr>
          <p:cNvPr id="878" name="Google Shape;878;p68"/>
          <p:cNvPicPr preferRelativeResize="0"/>
          <p:nvPr/>
        </p:nvPicPr>
        <p:blipFill rotWithShape="1">
          <a:blip r:embed="rId3">
            <a:alphaModFix/>
          </a:blip>
          <a:srcRect b="0" l="0" r="0" t="0"/>
          <a:stretch/>
        </p:blipFill>
        <p:spPr>
          <a:xfrm>
            <a:off x="-1" y="1673"/>
            <a:ext cx="12192001" cy="685465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69"/>
          <p:cNvSpPr txBox="1"/>
          <p:nvPr>
            <p:ph type="title"/>
          </p:nvPr>
        </p:nvSpPr>
        <p:spPr>
          <a:xfrm>
            <a:off x="1159273" y="220839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b="1" lang="en-IN"/>
              <a:t>Here are a few basic charts using R visualisation</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pic>
        <p:nvPicPr>
          <p:cNvPr id="890" name="Google Shape;890;p70"/>
          <p:cNvPicPr preferRelativeResize="0"/>
          <p:nvPr/>
        </p:nvPicPr>
        <p:blipFill rotWithShape="1">
          <a:blip r:embed="rId3">
            <a:alphaModFix/>
          </a:blip>
          <a:srcRect b="0" l="0" r="0" t="0"/>
          <a:stretch/>
        </p:blipFill>
        <p:spPr>
          <a:xfrm>
            <a:off x="0" y="0"/>
            <a:ext cx="12192001" cy="6858000"/>
          </a:xfrm>
          <a:prstGeom prst="rect">
            <a:avLst/>
          </a:prstGeom>
          <a:noFill/>
          <a:ln>
            <a:noFill/>
          </a:ln>
        </p:spPr>
      </p:pic>
      <p:sp>
        <p:nvSpPr>
          <p:cNvPr id="891" name="Google Shape;891;p70"/>
          <p:cNvSpPr/>
          <p:nvPr/>
        </p:nvSpPr>
        <p:spPr>
          <a:xfrm>
            <a:off x="9438468" y="1627322"/>
            <a:ext cx="360000" cy="792000"/>
          </a:xfrm>
          <a:prstGeom prst="downArrow">
            <a:avLst>
              <a:gd fmla="val 50000" name="adj1"/>
              <a:gd fmla="val 50000" name="adj2"/>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2" name="Google Shape;892;p70"/>
          <p:cNvSpPr/>
          <p:nvPr/>
        </p:nvSpPr>
        <p:spPr>
          <a:xfrm>
            <a:off x="2278250" y="5300420"/>
            <a:ext cx="387457" cy="371960"/>
          </a:xfrm>
          <a:prstGeom prst="rightBrace">
            <a:avLst>
              <a:gd fmla="val 8333" name="adj1"/>
              <a:gd fmla="val 50000" name="adj2"/>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70"/>
          <p:cNvSpPr/>
          <p:nvPr/>
        </p:nvSpPr>
        <p:spPr>
          <a:xfrm>
            <a:off x="2789695" y="5300420"/>
            <a:ext cx="914400" cy="371960"/>
          </a:xfrm>
          <a:prstGeom prst="rect">
            <a:avLst/>
          </a:prstGeom>
          <a:solidFill>
            <a:schemeClr val="lt1"/>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code</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91"/>
                                        </p:tgtEl>
                                        <p:attrNameLst>
                                          <p:attrName>style.visibility</p:attrName>
                                        </p:attrNameLst>
                                      </p:cBhvr>
                                      <p:to>
                                        <p:strVal val="visible"/>
                                      </p:to>
                                    </p:set>
                                    <p:anim calcmode="lin" valueType="num">
                                      <p:cBhvr additive="base">
                                        <p:cTn dur="500"/>
                                        <p:tgtEl>
                                          <p:spTgt spid="8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92"/>
                                        </p:tgtEl>
                                        <p:attrNameLst>
                                          <p:attrName>style.visibility</p:attrName>
                                        </p:attrNameLst>
                                      </p:cBhvr>
                                      <p:to>
                                        <p:strVal val="visible"/>
                                      </p:to>
                                    </p:set>
                                    <p:anim calcmode="lin" valueType="num">
                                      <p:cBhvr additive="base">
                                        <p:cTn dur="500"/>
                                        <p:tgtEl>
                                          <p:spTgt spid="8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93"/>
                                        </p:tgtEl>
                                        <p:attrNameLst>
                                          <p:attrName>style.visibility</p:attrName>
                                        </p:attrNameLst>
                                      </p:cBhvr>
                                      <p:to>
                                        <p:strVal val="visible"/>
                                      </p:to>
                                    </p:set>
                                    <p:anim calcmode="lin" valueType="num">
                                      <p:cBhvr additive="base">
                                        <p:cTn dur="500"/>
                                        <p:tgtEl>
                                          <p:spTgt spid="8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pic>
        <p:nvPicPr>
          <p:cNvPr id="898" name="Google Shape;898;p71"/>
          <p:cNvPicPr preferRelativeResize="0"/>
          <p:nvPr/>
        </p:nvPicPr>
        <p:blipFill rotWithShape="1">
          <a:blip r:embed="rId3">
            <a:alphaModFix/>
          </a:blip>
          <a:srcRect b="0" l="0" r="0" t="0"/>
          <a:stretch/>
        </p:blipFill>
        <p:spPr>
          <a:xfrm>
            <a:off x="0" y="2510725"/>
            <a:ext cx="12192000" cy="4347275"/>
          </a:xfrm>
          <a:prstGeom prst="rect">
            <a:avLst/>
          </a:prstGeom>
          <a:noFill/>
          <a:ln>
            <a:noFill/>
          </a:ln>
        </p:spPr>
      </p:pic>
      <p:pic>
        <p:nvPicPr>
          <p:cNvPr id="899" name="Google Shape;899;p71"/>
          <p:cNvPicPr preferRelativeResize="0"/>
          <p:nvPr/>
        </p:nvPicPr>
        <p:blipFill rotWithShape="1">
          <a:blip r:embed="rId4">
            <a:alphaModFix/>
          </a:blip>
          <a:srcRect b="37129" l="0" r="27982" t="0"/>
          <a:stretch/>
        </p:blipFill>
        <p:spPr>
          <a:xfrm>
            <a:off x="3948000" y="0"/>
            <a:ext cx="8244000" cy="4083481"/>
          </a:xfrm>
          <a:prstGeom prst="rect">
            <a:avLst/>
          </a:prstGeom>
          <a:noFill/>
          <a:ln>
            <a:noFill/>
          </a:ln>
        </p:spPr>
      </p:pic>
      <p:sp>
        <p:nvSpPr>
          <p:cNvPr id="900" name="Google Shape;900;p71"/>
          <p:cNvSpPr txBox="1"/>
          <p:nvPr/>
        </p:nvSpPr>
        <p:spPr>
          <a:xfrm>
            <a:off x="240224" y="655198"/>
            <a:ext cx="3467553" cy="11582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chemeClr val="dk1"/>
                </a:solidFill>
                <a:latin typeface="Calibri"/>
                <a:ea typeface="Calibri"/>
                <a:cs typeface="Calibri"/>
                <a:sym typeface="Calibri"/>
              </a:rPr>
              <a:t>Here I have used ggplot2 library :</a:t>
            </a:r>
            <a:endParaRPr/>
          </a:p>
          <a:p>
            <a:pPr indent="0" lvl="0" marL="0" marR="0" rtl="0" algn="l">
              <a:spcBef>
                <a:spcPts val="0"/>
              </a:spcBef>
              <a:spcAft>
                <a:spcPts val="0"/>
              </a:spcAft>
              <a:buNone/>
            </a:pPr>
            <a:r>
              <a:rPr b="1" lang="en-IN" sz="1800">
                <a:solidFill>
                  <a:schemeClr val="dk1"/>
                </a:solidFill>
                <a:latin typeface="Calibri"/>
                <a:ea typeface="Calibri"/>
                <a:cs typeface="Calibri"/>
                <a:sym typeface="Calibri"/>
              </a:rPr>
              <a:t>Ref:</a:t>
            </a:r>
            <a:endParaRPr/>
          </a:p>
          <a:p>
            <a:pPr indent="0" lvl="0" marL="0" marR="0" rtl="0" algn="l">
              <a:spcBef>
                <a:spcPts val="0"/>
              </a:spcBef>
              <a:spcAft>
                <a:spcPts val="0"/>
              </a:spcAft>
              <a:buNone/>
            </a:pPr>
            <a:r>
              <a:rPr b="1" lang="en-IN" sz="1800">
                <a:solidFill>
                  <a:srgbClr val="005594"/>
                </a:solidFill>
                <a:latin typeface="Calibri"/>
                <a:ea typeface="Calibri"/>
                <a:cs typeface="Calibri"/>
                <a:sym typeface="Calibri"/>
              </a:rPr>
              <a:t>http://tutorials.iq.harvard.edu/R/Rgraphics/Rgraphics.html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pic>
        <p:nvPicPr>
          <p:cNvPr id="906" name="Google Shape;906;p72"/>
          <p:cNvPicPr preferRelativeResize="0"/>
          <p:nvPr/>
        </p:nvPicPr>
        <p:blipFill rotWithShape="1">
          <a:blip r:embed="rId3">
            <a:alphaModFix/>
          </a:blip>
          <a:srcRect b="0" l="0" r="0" t="0"/>
          <a:stretch/>
        </p:blipFill>
        <p:spPr>
          <a:xfrm>
            <a:off x="0" y="3346"/>
            <a:ext cx="12192000" cy="685465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73"/>
          <p:cNvSpPr txBox="1"/>
          <p:nvPr>
            <p:ph idx="4294967295" type="title"/>
          </p:nvPr>
        </p:nvSpPr>
        <p:spPr>
          <a:xfrm>
            <a:off x="924733" y="2271121"/>
            <a:ext cx="100584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5400"/>
              <a:buFont typeface="Calibri"/>
              <a:buNone/>
            </a:pPr>
            <a:r>
              <a:rPr b="1" lang="en-IN" sz="5400"/>
              <a:t>Enhanced Charting with R visuals :</a:t>
            </a:r>
            <a:endParaRPr b="1" sz="5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descr="Image result for iot gif" id="157" name="Google Shape;157;p20"/>
          <p:cNvPicPr preferRelativeResize="0"/>
          <p:nvPr/>
        </p:nvPicPr>
        <p:blipFill rotWithShape="1">
          <a:blip r:embed="rId3">
            <a:alphaModFix/>
          </a:blip>
          <a:srcRect b="0" l="0" r="0" t="0"/>
          <a:stretch/>
        </p:blipFill>
        <p:spPr>
          <a:xfrm>
            <a:off x="0" y="0"/>
            <a:ext cx="12192000" cy="5486400"/>
          </a:xfrm>
          <a:prstGeom prst="rect">
            <a:avLst/>
          </a:prstGeom>
          <a:noFill/>
          <a:ln>
            <a:noFill/>
          </a:ln>
        </p:spPr>
      </p:pic>
      <p:sp>
        <p:nvSpPr>
          <p:cNvPr id="158" name="Google Shape;158;p20"/>
          <p:cNvSpPr txBox="1"/>
          <p:nvPr/>
        </p:nvSpPr>
        <p:spPr>
          <a:xfrm>
            <a:off x="3135093" y="5486400"/>
            <a:ext cx="5681981" cy="8153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4800">
                <a:solidFill>
                  <a:schemeClr val="dk1"/>
                </a:solidFill>
                <a:latin typeface="Quattrocento Sans"/>
                <a:ea typeface="Quattrocento Sans"/>
                <a:cs typeface="Quattrocento Sans"/>
                <a:sym typeface="Quattrocento Sans"/>
              </a:rPr>
              <a:t>End to end solutions </a:t>
            </a:r>
            <a:endParaRPr sz="4800">
              <a:solidFill>
                <a:schemeClr val="dk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pic>
        <p:nvPicPr>
          <p:cNvPr id="918" name="Google Shape;918;p74"/>
          <p:cNvPicPr preferRelativeResize="0"/>
          <p:nvPr/>
        </p:nvPicPr>
        <p:blipFill rotWithShape="1">
          <a:blip r:embed="rId3">
            <a:alphaModFix/>
          </a:blip>
          <a:srcRect b="5596" l="0" r="2738" t="0"/>
          <a:stretch/>
        </p:blipFill>
        <p:spPr>
          <a:xfrm>
            <a:off x="0" y="0"/>
            <a:ext cx="12192000" cy="643179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pic>
        <p:nvPicPr>
          <p:cNvPr id="924" name="Google Shape;924;p75"/>
          <p:cNvPicPr preferRelativeResize="0"/>
          <p:nvPr/>
        </p:nvPicPr>
        <p:blipFill rotWithShape="1">
          <a:blip r:embed="rId3">
            <a:alphaModFix/>
          </a:blip>
          <a:srcRect b="0" l="0" r="0" t="0"/>
          <a:stretch/>
        </p:blipFill>
        <p:spPr>
          <a:xfrm>
            <a:off x="0" y="14961"/>
            <a:ext cx="12197953" cy="6858000"/>
          </a:xfrm>
          <a:prstGeom prst="rect">
            <a:avLst/>
          </a:prstGeom>
          <a:noFill/>
          <a:ln>
            <a:noFill/>
          </a:ln>
        </p:spPr>
      </p:pic>
      <p:sp>
        <p:nvSpPr>
          <p:cNvPr id="925" name="Google Shape;925;p75"/>
          <p:cNvSpPr/>
          <p:nvPr/>
        </p:nvSpPr>
        <p:spPr>
          <a:xfrm>
            <a:off x="2919663" y="1311375"/>
            <a:ext cx="3456122" cy="1534332"/>
          </a:xfrm>
          <a:prstGeom prst="rect">
            <a:avLst/>
          </a:prstGeom>
          <a:noFill/>
          <a:ln cap="flat" cmpd="sng" w="57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75"/>
          <p:cNvSpPr/>
          <p:nvPr/>
        </p:nvSpPr>
        <p:spPr>
          <a:xfrm rot="799347">
            <a:off x="6560847" y="2774197"/>
            <a:ext cx="1566553" cy="495946"/>
          </a:xfrm>
          <a:prstGeom prst="lef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p75"/>
          <p:cNvSpPr/>
          <p:nvPr/>
        </p:nvSpPr>
        <p:spPr>
          <a:xfrm rot="-10443110">
            <a:off x="5534524" y="4375797"/>
            <a:ext cx="2789695" cy="1565329"/>
          </a:xfrm>
          <a:prstGeom prst="wedgeEllipseCallout">
            <a:avLst>
              <a:gd fmla="val -28762" name="adj1"/>
              <a:gd fmla="val 118509" name="adj2"/>
            </a:avLst>
          </a:prstGeom>
          <a:solidFill>
            <a:schemeClr val="lt1"/>
          </a:solidFill>
          <a:ln cap="flat" cmpd="sng" w="158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75"/>
          <p:cNvSpPr txBox="1"/>
          <p:nvPr/>
        </p:nvSpPr>
        <p:spPr>
          <a:xfrm>
            <a:off x="5983344" y="4558296"/>
            <a:ext cx="2180118" cy="11582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FF0000"/>
                </a:solidFill>
                <a:latin typeface="Calibri"/>
                <a:ea typeface="Calibri"/>
                <a:cs typeface="Calibri"/>
                <a:sym typeface="Calibri"/>
              </a:rPr>
              <a:t>First install the library if it is not pre installed only then run the code</a:t>
            </a:r>
            <a:endParaRPr b="1" sz="18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28"/>
                                        </p:tgtEl>
                                        <p:attrNameLst>
                                          <p:attrName>style.visibility</p:attrName>
                                        </p:attrNameLst>
                                      </p:cBhvr>
                                      <p:to>
                                        <p:strVal val="visible"/>
                                      </p:to>
                                    </p:set>
                                    <p:anim calcmode="lin" valueType="num">
                                      <p:cBhvr additive="base">
                                        <p:cTn dur="500"/>
                                        <p:tgtEl>
                                          <p:spTgt spid="9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27"/>
                                        </p:tgtEl>
                                        <p:attrNameLst>
                                          <p:attrName>style.visibility</p:attrName>
                                        </p:attrNameLst>
                                      </p:cBhvr>
                                      <p:to>
                                        <p:strVal val="visible"/>
                                      </p:to>
                                    </p:set>
                                    <p:anim calcmode="lin" valueType="num">
                                      <p:cBhvr additive="base">
                                        <p:cTn dur="500"/>
                                        <p:tgtEl>
                                          <p:spTgt spid="9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pic>
        <p:nvPicPr>
          <p:cNvPr id="933" name="Google Shape;933;p76"/>
          <p:cNvPicPr preferRelativeResize="0"/>
          <p:nvPr/>
        </p:nvPicPr>
        <p:blipFill rotWithShape="1">
          <a:blip r:embed="rId3">
            <a:alphaModFix/>
          </a:blip>
          <a:srcRect b="0" l="0" r="0" t="0"/>
          <a:stretch/>
        </p:blipFill>
        <p:spPr>
          <a:xfrm>
            <a:off x="-1" y="1673"/>
            <a:ext cx="12192001" cy="685465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pic>
        <p:nvPicPr>
          <p:cNvPr id="939" name="Google Shape;939;p77"/>
          <p:cNvPicPr preferRelativeResize="0"/>
          <p:nvPr/>
        </p:nvPicPr>
        <p:blipFill rotWithShape="1">
          <a:blip r:embed="rId3">
            <a:alphaModFix/>
          </a:blip>
          <a:srcRect b="0" l="14073" r="0" t="0"/>
          <a:stretch/>
        </p:blipFill>
        <p:spPr>
          <a:xfrm>
            <a:off x="-1" y="-246791"/>
            <a:ext cx="1658319" cy="1752560"/>
          </a:xfrm>
          <a:prstGeom prst="rect">
            <a:avLst/>
          </a:prstGeom>
          <a:noFill/>
          <a:ln>
            <a:noFill/>
          </a:ln>
        </p:spPr>
      </p:pic>
      <p:pic>
        <p:nvPicPr>
          <p:cNvPr id="940" name="Google Shape;940;p77"/>
          <p:cNvPicPr preferRelativeResize="0"/>
          <p:nvPr/>
        </p:nvPicPr>
        <p:blipFill rotWithShape="1">
          <a:blip r:embed="rId4">
            <a:alphaModFix/>
          </a:blip>
          <a:srcRect b="0" l="0" r="0" t="0"/>
          <a:stretch/>
        </p:blipFill>
        <p:spPr>
          <a:xfrm>
            <a:off x="0" y="1589863"/>
            <a:ext cx="10571134" cy="1520368"/>
          </a:xfrm>
          <a:prstGeom prst="rect">
            <a:avLst/>
          </a:prstGeom>
          <a:noFill/>
          <a:ln>
            <a:noFill/>
          </a:ln>
        </p:spPr>
      </p:pic>
      <p:sp>
        <p:nvSpPr>
          <p:cNvPr id="941" name="Google Shape;941;p77"/>
          <p:cNvSpPr/>
          <p:nvPr/>
        </p:nvSpPr>
        <p:spPr>
          <a:xfrm>
            <a:off x="1658318" y="867905"/>
            <a:ext cx="511445" cy="201478"/>
          </a:xfrm>
          <a:prstGeom prst="righ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42" name="Google Shape;942;p77"/>
          <p:cNvPicPr preferRelativeResize="0"/>
          <p:nvPr/>
        </p:nvPicPr>
        <p:blipFill rotWithShape="1">
          <a:blip r:embed="rId5">
            <a:alphaModFix/>
          </a:blip>
          <a:srcRect b="0" l="0" r="0" t="0"/>
          <a:stretch/>
        </p:blipFill>
        <p:spPr>
          <a:xfrm>
            <a:off x="8710046" y="3186282"/>
            <a:ext cx="3474204" cy="3947959"/>
          </a:xfrm>
          <a:prstGeom prst="rect">
            <a:avLst/>
          </a:prstGeom>
          <a:noFill/>
          <a:ln>
            <a:noFill/>
          </a:ln>
        </p:spPr>
      </p:pic>
      <p:cxnSp>
        <p:nvCxnSpPr>
          <p:cNvPr id="943" name="Google Shape;943;p77"/>
          <p:cNvCxnSpPr/>
          <p:nvPr/>
        </p:nvCxnSpPr>
        <p:spPr>
          <a:xfrm>
            <a:off x="2293749" y="968644"/>
            <a:ext cx="8277300" cy="1278600"/>
          </a:xfrm>
          <a:prstGeom prst="curvedConnector3">
            <a:avLst>
              <a:gd fmla="val 109168" name="adj1"/>
            </a:avLst>
          </a:prstGeom>
          <a:noFill/>
          <a:ln cap="flat" cmpd="sng" w="12700">
            <a:solidFill>
              <a:schemeClr val="accent1"/>
            </a:solidFill>
            <a:prstDash val="solid"/>
            <a:round/>
            <a:headEnd len="med" w="med" type="triangle"/>
            <a:tailEnd len="med" w="med" type="triangle"/>
          </a:ln>
        </p:spPr>
      </p:cxnSp>
      <p:cxnSp>
        <p:nvCxnSpPr>
          <p:cNvPr id="944" name="Google Shape;944;p77"/>
          <p:cNvCxnSpPr>
            <a:stCxn id="945" idx="3"/>
          </p:cNvCxnSpPr>
          <p:nvPr/>
        </p:nvCxnSpPr>
        <p:spPr>
          <a:xfrm flipH="1" rot="-5400000">
            <a:off x="4124706" y="-323191"/>
            <a:ext cx="1204800" cy="7562700"/>
          </a:xfrm>
          <a:prstGeom prst="curvedConnector2">
            <a:avLst/>
          </a:prstGeom>
          <a:noFill/>
          <a:ln cap="flat" cmpd="sng" w="12700">
            <a:solidFill>
              <a:schemeClr val="accent1"/>
            </a:solidFill>
            <a:prstDash val="solid"/>
            <a:round/>
            <a:headEnd len="sm" w="sm" type="none"/>
            <a:tailEnd len="med" w="med" type="triangle"/>
          </a:ln>
        </p:spPr>
      </p:cxnSp>
      <p:sp>
        <p:nvSpPr>
          <p:cNvPr id="945" name="Google Shape;945;p77"/>
          <p:cNvSpPr/>
          <p:nvPr/>
        </p:nvSpPr>
        <p:spPr>
          <a:xfrm rot="5240523">
            <a:off x="678175" y="2499573"/>
            <a:ext cx="511445" cy="201478"/>
          </a:xfrm>
          <a:prstGeom prst="rightArrow">
            <a:avLst>
              <a:gd fmla="val 50000" name="adj1"/>
              <a:gd fmla="val 50000" name="adj2"/>
            </a:avLst>
          </a:prstGeom>
          <a:solidFill>
            <a:schemeClr val="accent1"/>
          </a:solidFill>
          <a:ln cap="flat" cmpd="sng" w="15875">
            <a:solidFill>
              <a:srgbClr val="A02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pic>
        <p:nvPicPr>
          <p:cNvPr id="950" name="Google Shape;950;p78"/>
          <p:cNvPicPr preferRelativeResize="0"/>
          <p:nvPr/>
        </p:nvPicPr>
        <p:blipFill rotWithShape="1">
          <a:blip r:embed="rId3">
            <a:alphaModFix/>
          </a:blip>
          <a:srcRect b="0" l="0" r="0" t="0"/>
          <a:stretch/>
        </p:blipFill>
        <p:spPr>
          <a:xfrm>
            <a:off x="-1" y="1673"/>
            <a:ext cx="12192001" cy="685465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pic>
        <p:nvPicPr>
          <p:cNvPr id="955" name="Google Shape;955;p79"/>
          <p:cNvPicPr preferRelativeResize="0"/>
          <p:nvPr/>
        </p:nvPicPr>
        <p:blipFill rotWithShape="1">
          <a:blip r:embed="rId3">
            <a:alphaModFix/>
          </a:blip>
          <a:srcRect b="0" l="0" r="0" t="0"/>
          <a:stretch/>
        </p:blipFill>
        <p:spPr>
          <a:xfrm>
            <a:off x="0" y="2158139"/>
            <a:ext cx="6114400" cy="4626244"/>
          </a:xfrm>
          <a:prstGeom prst="rect">
            <a:avLst/>
          </a:prstGeom>
          <a:noFill/>
          <a:ln>
            <a:noFill/>
          </a:ln>
        </p:spPr>
      </p:pic>
      <p:pic>
        <p:nvPicPr>
          <p:cNvPr id="956" name="Google Shape;956;p79"/>
          <p:cNvPicPr preferRelativeResize="0"/>
          <p:nvPr/>
        </p:nvPicPr>
        <p:blipFill rotWithShape="1">
          <a:blip r:embed="rId4">
            <a:alphaModFix/>
          </a:blip>
          <a:srcRect b="0" l="0" r="0" t="0"/>
          <a:stretch/>
        </p:blipFill>
        <p:spPr>
          <a:xfrm>
            <a:off x="0" y="0"/>
            <a:ext cx="6114400" cy="2231756"/>
          </a:xfrm>
          <a:prstGeom prst="rect">
            <a:avLst/>
          </a:prstGeom>
          <a:noFill/>
          <a:ln>
            <a:noFill/>
          </a:ln>
        </p:spPr>
      </p:pic>
      <p:pic>
        <p:nvPicPr>
          <p:cNvPr id="957" name="Google Shape;957;p79"/>
          <p:cNvPicPr preferRelativeResize="0"/>
          <p:nvPr/>
        </p:nvPicPr>
        <p:blipFill rotWithShape="1">
          <a:blip r:embed="rId5">
            <a:alphaModFix/>
          </a:blip>
          <a:srcRect b="0" l="0" r="6178" t="0"/>
          <a:stretch/>
        </p:blipFill>
        <p:spPr>
          <a:xfrm>
            <a:off x="6114400" y="0"/>
            <a:ext cx="4470942" cy="6784382"/>
          </a:xfrm>
          <a:prstGeom prst="rect">
            <a:avLst/>
          </a:prstGeom>
          <a:noFill/>
          <a:ln>
            <a:noFill/>
          </a:ln>
        </p:spPr>
      </p:pic>
      <p:sp>
        <p:nvSpPr>
          <p:cNvPr id="958" name="Google Shape;958;p79"/>
          <p:cNvSpPr/>
          <p:nvPr/>
        </p:nvSpPr>
        <p:spPr>
          <a:xfrm>
            <a:off x="0" y="2231755"/>
            <a:ext cx="6114400" cy="4552627"/>
          </a:xfrm>
          <a:prstGeom prst="rect">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pic>
        <p:nvPicPr>
          <p:cNvPr id="963" name="Google Shape;963;p80"/>
          <p:cNvPicPr preferRelativeResize="0"/>
          <p:nvPr/>
        </p:nvPicPr>
        <p:blipFill rotWithShape="1">
          <a:blip r:embed="rId3">
            <a:alphaModFix/>
          </a:blip>
          <a:srcRect b="0" l="0" r="0" t="0"/>
          <a:stretch/>
        </p:blipFill>
        <p:spPr>
          <a:xfrm>
            <a:off x="-2977" y="0"/>
            <a:ext cx="12177279" cy="6858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pic>
        <p:nvPicPr>
          <p:cNvPr id="969" name="Google Shape;969;p81"/>
          <p:cNvPicPr preferRelativeResize="0"/>
          <p:nvPr/>
        </p:nvPicPr>
        <p:blipFill rotWithShape="1">
          <a:blip r:embed="rId3">
            <a:alphaModFix/>
          </a:blip>
          <a:srcRect b="0" l="0" r="0" t="0"/>
          <a:stretch/>
        </p:blipFill>
        <p:spPr>
          <a:xfrm>
            <a:off x="-1" y="0"/>
            <a:ext cx="12192001" cy="6858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C107"/>
            </a:gs>
            <a:gs pos="31000">
              <a:srgbClr val="FFC107"/>
            </a:gs>
            <a:gs pos="62000">
              <a:srgbClr val="FFD966"/>
            </a:gs>
            <a:gs pos="100000">
              <a:srgbClr val="AA8000"/>
            </a:gs>
          </a:gsLst>
          <a:lin ang="16200000" scaled="0"/>
        </a:gradFill>
      </p:bgPr>
    </p:bg>
    <p:spTree>
      <p:nvGrpSpPr>
        <p:cNvPr id="974" name="Shape 974"/>
        <p:cNvGrpSpPr/>
        <p:nvPr/>
      </p:nvGrpSpPr>
      <p:grpSpPr>
        <a:xfrm>
          <a:off x="0" y="0"/>
          <a:ext cx="0" cy="0"/>
          <a:chOff x="0" y="0"/>
          <a:chExt cx="0" cy="0"/>
        </a:xfrm>
      </p:grpSpPr>
      <p:sp>
        <p:nvSpPr>
          <p:cNvPr id="975" name="Google Shape;975;p82"/>
          <p:cNvSpPr txBox="1"/>
          <p:nvPr>
            <p:ph type="title"/>
          </p:nvPr>
        </p:nvSpPr>
        <p:spPr>
          <a:xfrm>
            <a:off x="0" y="2606040"/>
            <a:ext cx="3862553" cy="822960"/>
          </a:xfrm>
          <a:prstGeom prst="rect">
            <a:avLst/>
          </a:prstGeom>
          <a:noFill/>
          <a:ln>
            <a:noFill/>
          </a:ln>
        </p:spPr>
        <p:txBody>
          <a:bodyPr anchorCtr="0" anchor="b" bIns="0" lIns="91425" spcFirstLastPara="1" rIns="91425" wrap="square" tIns="0">
            <a:noAutofit/>
          </a:bodyPr>
          <a:lstStyle/>
          <a:p>
            <a:pPr indent="0" lvl="0" marL="0" rtl="0" algn="ctr">
              <a:lnSpc>
                <a:spcPct val="85000"/>
              </a:lnSpc>
              <a:spcBef>
                <a:spcPts val="0"/>
              </a:spcBef>
              <a:spcAft>
                <a:spcPts val="0"/>
              </a:spcAft>
              <a:buClr>
                <a:srgbClr val="FFFFFF"/>
              </a:buClr>
              <a:buSzPts val="6000"/>
              <a:buFont typeface="Quattrocento Sans"/>
              <a:buNone/>
            </a:pPr>
            <a:r>
              <a:rPr b="1" lang="en-IN" sz="6000">
                <a:latin typeface="Quattrocento Sans"/>
                <a:ea typeface="Quattrocento Sans"/>
                <a:cs typeface="Quattrocento Sans"/>
                <a:sym typeface="Quattrocento Sans"/>
              </a:rPr>
              <a:t>POWER BI WEB</a:t>
            </a:r>
            <a:endParaRPr b="1" sz="6000">
              <a:latin typeface="Quattrocento Sans"/>
              <a:ea typeface="Quattrocento Sans"/>
              <a:cs typeface="Quattrocento Sans"/>
              <a:sym typeface="Quattrocento Sans"/>
            </a:endParaRPr>
          </a:p>
        </p:txBody>
      </p:sp>
      <p:pic>
        <p:nvPicPr>
          <p:cNvPr descr="Image result for power bi web" id="976" name="Google Shape;976;p82"/>
          <p:cNvPicPr preferRelativeResize="0"/>
          <p:nvPr>
            <p:ph idx="2" type="pic"/>
          </p:nvPr>
        </p:nvPicPr>
        <p:blipFill rotWithShape="1">
          <a:blip r:embed="rId3">
            <a:alphaModFix/>
          </a:blip>
          <a:srcRect b="11908" l="51078" r="0" t="11908"/>
          <a:stretch/>
        </p:blipFill>
        <p:spPr>
          <a:xfrm>
            <a:off x="3869571" y="0"/>
            <a:ext cx="8322429" cy="685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C107"/>
            </a:gs>
            <a:gs pos="65000">
              <a:srgbClr val="FFC107"/>
            </a:gs>
            <a:gs pos="92000">
              <a:srgbClr val="FFD966"/>
            </a:gs>
            <a:gs pos="100000">
              <a:srgbClr val="AA8000"/>
            </a:gs>
          </a:gsLst>
          <a:lin ang="16200000" scaled="0"/>
        </a:gradFill>
      </p:bgPr>
    </p:bg>
    <p:spTree>
      <p:nvGrpSpPr>
        <p:cNvPr id="981" name="Shape 981"/>
        <p:cNvGrpSpPr/>
        <p:nvPr/>
      </p:nvGrpSpPr>
      <p:grpSpPr>
        <a:xfrm>
          <a:off x="0" y="0"/>
          <a:ext cx="0" cy="0"/>
          <a:chOff x="0" y="0"/>
          <a:chExt cx="0" cy="0"/>
        </a:xfrm>
      </p:grpSpPr>
      <p:sp>
        <p:nvSpPr>
          <p:cNvPr id="982" name="Google Shape;982;p83"/>
          <p:cNvSpPr txBox="1"/>
          <p:nvPr>
            <p:ph type="title"/>
          </p:nvPr>
        </p:nvSpPr>
        <p:spPr>
          <a:xfrm>
            <a:off x="1097280" y="286603"/>
            <a:ext cx="10058400" cy="88687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4800"/>
              <a:buFont typeface="Quattrocento Sans"/>
              <a:buNone/>
            </a:pPr>
            <a:r>
              <a:rPr lang="en-IN">
                <a:solidFill>
                  <a:schemeClr val="dk2"/>
                </a:solidFill>
                <a:latin typeface="Quattrocento Sans"/>
                <a:ea typeface="Quattrocento Sans"/>
                <a:cs typeface="Quattrocento Sans"/>
                <a:sym typeface="Quattrocento Sans"/>
              </a:rPr>
              <a:t>POWER BI WEB VERSION</a:t>
            </a:r>
            <a:endParaRPr>
              <a:solidFill>
                <a:schemeClr val="dk2"/>
              </a:solidFill>
              <a:latin typeface="Quattrocento Sans"/>
              <a:ea typeface="Quattrocento Sans"/>
              <a:cs typeface="Quattrocento Sans"/>
              <a:sym typeface="Quattrocento Sans"/>
            </a:endParaRPr>
          </a:p>
        </p:txBody>
      </p:sp>
      <p:sp>
        <p:nvSpPr>
          <p:cNvPr id="983" name="Google Shape;983;p8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p>
            <a:pPr indent="0" lvl="0" marL="91440" rtl="0" algn="l">
              <a:lnSpc>
                <a:spcPct val="90000"/>
              </a:lnSpc>
              <a:spcBef>
                <a:spcPts val="0"/>
              </a:spcBef>
              <a:spcAft>
                <a:spcPts val="0"/>
              </a:spcAft>
              <a:buSzPts val="2000"/>
              <a:buNone/>
            </a:pPr>
            <a:r>
              <a:t/>
            </a:r>
            <a:endParaRPr/>
          </a:p>
        </p:txBody>
      </p:sp>
      <p:pic>
        <p:nvPicPr>
          <p:cNvPr id="984" name="Google Shape;984;p83"/>
          <p:cNvPicPr preferRelativeResize="0"/>
          <p:nvPr/>
        </p:nvPicPr>
        <p:blipFill rotWithShape="1">
          <a:blip r:embed="rId3">
            <a:alphaModFix/>
          </a:blip>
          <a:srcRect b="5624" l="-2124" r="6779" t="8541"/>
          <a:stretch/>
        </p:blipFill>
        <p:spPr>
          <a:xfrm>
            <a:off x="-259080" y="1493520"/>
            <a:ext cx="12451080" cy="53644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1"/>
          <p:cNvSpPr txBox="1"/>
          <p:nvPr>
            <p:ph idx="4294967295" type="ctrTitle"/>
          </p:nvPr>
        </p:nvSpPr>
        <p:spPr>
          <a:xfrm>
            <a:off x="0" y="1428750"/>
            <a:ext cx="5378450" cy="87947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4800"/>
              <a:buFont typeface="Calibri"/>
              <a:buNone/>
            </a:pPr>
            <a:r>
              <a:rPr b="0" i="0" lang="en-IN" sz="4800" u="none" cap="none" strike="noStrike">
                <a:solidFill>
                  <a:srgbClr val="3F3F3F"/>
                </a:solidFill>
                <a:latin typeface="Calibri"/>
                <a:ea typeface="Calibri"/>
                <a:cs typeface="Calibri"/>
                <a:sym typeface="Calibri"/>
              </a:rPr>
              <a:t>\</a:t>
            </a:r>
            <a:endParaRPr b="0" i="0" sz="4800" u="none" cap="none" strike="noStrike">
              <a:solidFill>
                <a:srgbClr val="3F3F3F"/>
              </a:solidFill>
              <a:latin typeface="Calibri"/>
              <a:ea typeface="Calibri"/>
              <a:cs typeface="Calibri"/>
              <a:sym typeface="Calibri"/>
            </a:endParaRPr>
          </a:p>
        </p:txBody>
      </p:sp>
      <p:pic>
        <p:nvPicPr>
          <p:cNvPr id="168" name="Google Shape;168;p21"/>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169" name="Google Shape;169;p21"/>
          <p:cNvSpPr/>
          <p:nvPr/>
        </p:nvSpPr>
        <p:spPr>
          <a:xfrm>
            <a:off x="272353" y="291515"/>
            <a:ext cx="6271860" cy="6274973"/>
          </a:xfrm>
          <a:prstGeom prst="rect">
            <a:avLst/>
          </a:prstGeom>
          <a:solidFill>
            <a:srgbClr val="3C3C3C">
              <a:alpha val="89803"/>
            </a:srgbClr>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Calibri"/>
              <a:ea typeface="Calibri"/>
              <a:cs typeface="Calibri"/>
              <a:sym typeface="Calibri"/>
            </a:endParaRPr>
          </a:p>
        </p:txBody>
      </p:sp>
      <p:sp>
        <p:nvSpPr>
          <p:cNvPr id="170" name="Google Shape;170;p21"/>
          <p:cNvSpPr txBox="1"/>
          <p:nvPr/>
        </p:nvSpPr>
        <p:spPr>
          <a:xfrm>
            <a:off x="558711" y="2284837"/>
            <a:ext cx="5378549" cy="1688578"/>
          </a:xfrm>
          <a:prstGeom prst="rect">
            <a:avLst/>
          </a:prstGeom>
          <a:noFill/>
          <a:ln>
            <a:noFill/>
          </a:ln>
        </p:spPr>
        <p:txBody>
          <a:bodyPr anchorCtr="0" anchor="t" bIns="44800" lIns="179275" spcFirstLastPara="1" rIns="89625" wrap="square" tIns="44800">
            <a:noAutofit/>
          </a:bodyPr>
          <a:lstStyle/>
          <a:p>
            <a:pPr indent="0" lvl="0" marL="0" marR="0" rtl="0" algn="ctr">
              <a:lnSpc>
                <a:spcPct val="90000"/>
              </a:lnSpc>
              <a:spcBef>
                <a:spcPts val="0"/>
              </a:spcBef>
              <a:spcAft>
                <a:spcPts val="0"/>
              </a:spcAft>
              <a:buClr>
                <a:schemeClr val="lt1"/>
              </a:buClr>
              <a:buSzPts val="5098"/>
              <a:buFont typeface="Calibri"/>
              <a:buNone/>
            </a:pPr>
            <a:r>
              <a:rPr lang="en-IN" sz="5098">
                <a:solidFill>
                  <a:schemeClr val="lt1"/>
                </a:solidFill>
                <a:latin typeface="Calibri"/>
                <a:ea typeface="Calibri"/>
                <a:cs typeface="Calibri"/>
                <a:sym typeface="Calibri"/>
              </a:rPr>
              <a:t>Power BI</a:t>
            </a:r>
            <a:endParaRPr sz="5098">
              <a:solidFill>
                <a:schemeClr val="lt1"/>
              </a:solidFill>
              <a:latin typeface="Calibri"/>
              <a:ea typeface="Calibri"/>
              <a:cs typeface="Calibri"/>
              <a:sym typeface="Calibri"/>
            </a:endParaRPr>
          </a:p>
        </p:txBody>
      </p:sp>
      <p:pic>
        <p:nvPicPr>
          <p:cNvPr id="171" name="Google Shape;171;p21"/>
          <p:cNvPicPr preferRelativeResize="0"/>
          <p:nvPr/>
        </p:nvPicPr>
        <p:blipFill rotWithShape="1">
          <a:blip r:embed="rId4">
            <a:alphaModFix/>
          </a:blip>
          <a:srcRect b="0" l="0" r="0" t="0"/>
          <a:stretch/>
        </p:blipFill>
        <p:spPr>
          <a:xfrm>
            <a:off x="269241" y="396186"/>
            <a:ext cx="1514286" cy="438095"/>
          </a:xfrm>
          <a:prstGeom prst="rect">
            <a:avLst/>
          </a:prstGeom>
          <a:noFill/>
          <a:ln>
            <a:noFill/>
          </a:ln>
        </p:spPr>
      </p:pic>
      <p:pic>
        <p:nvPicPr>
          <p:cNvPr descr="Image result for power bi gif" id="172" name="Google Shape;172;p21"/>
          <p:cNvPicPr preferRelativeResize="0"/>
          <p:nvPr/>
        </p:nvPicPr>
        <p:blipFill rotWithShape="1">
          <a:blip r:embed="rId5">
            <a:alphaModFix/>
          </a:blip>
          <a:srcRect b="0" l="0" r="0" t="0"/>
          <a:stretch/>
        </p:blipFill>
        <p:spPr>
          <a:xfrm>
            <a:off x="1783527" y="3212945"/>
            <a:ext cx="3632621" cy="2725948"/>
          </a:xfrm>
          <a:prstGeom prst="rect">
            <a:avLst/>
          </a:prstGeom>
          <a:noFill/>
          <a:ln>
            <a:noFill/>
          </a:ln>
        </p:spPr>
      </p:pic>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8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IN"/>
              <a:t>About Power BI web:</a:t>
            </a:r>
            <a:endParaRPr/>
          </a:p>
        </p:txBody>
      </p:sp>
      <p:sp>
        <p:nvSpPr>
          <p:cNvPr id="990" name="Google Shape;990;p8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2000"/>
              <a:buNone/>
            </a:pPr>
            <a:r>
              <a:rPr lang="en-IN"/>
              <a:t> you can get insights from your data in no time.</a:t>
            </a:r>
            <a:endParaRPr/>
          </a:p>
          <a:p>
            <a:pPr indent="-127000" lvl="0" marL="91440" rtl="0" algn="l">
              <a:lnSpc>
                <a:spcPct val="90000"/>
              </a:lnSpc>
              <a:spcBef>
                <a:spcPts val="1400"/>
              </a:spcBef>
              <a:spcAft>
                <a:spcPts val="0"/>
              </a:spcAft>
              <a:buSzPts val="2000"/>
              <a:buFont typeface="Arial"/>
              <a:buChar char="•"/>
            </a:pPr>
            <a:r>
              <a:rPr b="1" lang="en-IN">
                <a:solidFill>
                  <a:srgbClr val="000000"/>
                </a:solidFill>
              </a:rPr>
              <a:t>All your data, wherever it is</a:t>
            </a:r>
            <a:endParaRPr/>
          </a:p>
          <a:p>
            <a:pPr indent="-127000" lvl="0" marL="91440" rtl="0" algn="l">
              <a:lnSpc>
                <a:spcPct val="90000"/>
              </a:lnSpc>
              <a:spcBef>
                <a:spcPts val="1400"/>
              </a:spcBef>
              <a:spcAft>
                <a:spcPts val="0"/>
              </a:spcAft>
              <a:buSzPts val="2000"/>
              <a:buFont typeface="Arial"/>
              <a:buChar char="•"/>
            </a:pPr>
            <a:r>
              <a:rPr b="1" lang="en-IN">
                <a:solidFill>
                  <a:srgbClr val="000000"/>
                </a:solidFill>
              </a:rPr>
              <a:t>The Published data from desktop goes here </a:t>
            </a:r>
            <a:endParaRPr b="1">
              <a:solidFill>
                <a:srgbClr val="000000"/>
              </a:solidFill>
            </a:endParaRPr>
          </a:p>
          <a:p>
            <a:pPr indent="-127000" lvl="0" marL="91440" rtl="0" algn="l">
              <a:lnSpc>
                <a:spcPct val="90000"/>
              </a:lnSpc>
              <a:spcBef>
                <a:spcPts val="1400"/>
              </a:spcBef>
              <a:spcAft>
                <a:spcPts val="0"/>
              </a:spcAft>
              <a:buSzPts val="2000"/>
              <a:buFont typeface="Arial"/>
              <a:buChar char="•"/>
            </a:pPr>
            <a:r>
              <a:rPr b="1" lang="en-IN">
                <a:solidFill>
                  <a:srgbClr val="000000"/>
                </a:solidFill>
              </a:rPr>
              <a:t>Be informed: always real time</a:t>
            </a:r>
            <a:endParaRPr/>
          </a:p>
          <a:p>
            <a:pPr indent="-127000" lvl="0" marL="91440" rtl="0" algn="l">
              <a:lnSpc>
                <a:spcPct val="90000"/>
              </a:lnSpc>
              <a:spcBef>
                <a:spcPts val="1400"/>
              </a:spcBef>
              <a:spcAft>
                <a:spcPts val="0"/>
              </a:spcAft>
              <a:buSzPts val="2000"/>
              <a:buFont typeface="Arial"/>
              <a:buChar char="•"/>
            </a:pPr>
            <a:r>
              <a:rPr b="1" lang="en-IN">
                <a:solidFill>
                  <a:srgbClr val="000000"/>
                </a:solidFill>
              </a:rPr>
              <a:t>Ask questions, get answers</a:t>
            </a:r>
            <a:endParaRPr/>
          </a:p>
          <a:p>
            <a:pPr indent="-127000" lvl="0" marL="91440" rtl="0" algn="l">
              <a:lnSpc>
                <a:spcPct val="90000"/>
              </a:lnSpc>
              <a:spcBef>
                <a:spcPts val="1400"/>
              </a:spcBef>
              <a:spcAft>
                <a:spcPts val="0"/>
              </a:spcAft>
              <a:buSzPts val="2000"/>
              <a:buFont typeface="Arial"/>
              <a:buChar char="•"/>
            </a:pPr>
            <a:r>
              <a:rPr b="1" lang="en-IN"/>
              <a:t>Curated content, just for your organization</a:t>
            </a:r>
            <a:endParaRPr/>
          </a:p>
          <a:p>
            <a:pPr indent="-127000" lvl="0" marL="91440" rtl="0" algn="l">
              <a:lnSpc>
                <a:spcPct val="90000"/>
              </a:lnSpc>
              <a:spcBef>
                <a:spcPts val="1400"/>
              </a:spcBef>
              <a:spcAft>
                <a:spcPts val="0"/>
              </a:spcAft>
              <a:buSzPts val="2000"/>
              <a:buFont typeface="Arial"/>
              <a:buChar char="•"/>
            </a:pPr>
            <a:r>
              <a:rPr b="1" lang="en-IN"/>
              <a:t>End chaos: Everyone on the same page</a:t>
            </a:r>
            <a:endParaRPr/>
          </a:p>
          <a:p>
            <a:pPr indent="-127000" lvl="0" marL="91440" rtl="0" algn="l">
              <a:lnSpc>
                <a:spcPct val="90000"/>
              </a:lnSpc>
              <a:spcBef>
                <a:spcPts val="1400"/>
              </a:spcBef>
              <a:spcAft>
                <a:spcPts val="0"/>
              </a:spcAft>
              <a:buSzPts val="2000"/>
              <a:buFont typeface="Arial"/>
              <a:buChar char="•"/>
            </a:pPr>
            <a:r>
              <a:rPr b="1" lang="en-IN"/>
              <a:t>Make data-driven decisions, from anywhere</a:t>
            </a:r>
            <a:endParaRPr/>
          </a:p>
          <a:p>
            <a:pPr indent="-127000" lvl="0" marL="91440" rtl="0" algn="l">
              <a:lnSpc>
                <a:spcPct val="90000"/>
              </a:lnSpc>
              <a:spcBef>
                <a:spcPts val="1400"/>
              </a:spcBef>
              <a:spcAft>
                <a:spcPts val="0"/>
              </a:spcAft>
              <a:buSzPts val="2000"/>
              <a:buFont typeface="Arial"/>
              <a:buChar char="•"/>
            </a:pPr>
            <a:r>
              <a:rPr b="1" lang="en-IN"/>
              <a:t>Integrate with Power BI</a:t>
            </a:r>
            <a:endParaRPr/>
          </a:p>
          <a:p>
            <a:pPr indent="0" lvl="0" marL="0" rtl="0" algn="l">
              <a:lnSpc>
                <a:spcPct val="90000"/>
              </a:lnSpc>
              <a:spcBef>
                <a:spcPts val="1400"/>
              </a:spcBef>
              <a:spcAft>
                <a:spcPts val="0"/>
              </a:spcAft>
              <a:buSzPts val="2000"/>
              <a:buNone/>
            </a:pPr>
            <a:r>
              <a:t/>
            </a:r>
            <a:endParaRPr/>
          </a:p>
        </p:txBody>
      </p:sp>
      <p:pic>
        <p:nvPicPr>
          <p:cNvPr descr="Related image" id="991" name="Google Shape;991;p84"/>
          <p:cNvPicPr preferRelativeResize="0"/>
          <p:nvPr/>
        </p:nvPicPr>
        <p:blipFill rotWithShape="1">
          <a:blip r:embed="rId3">
            <a:alphaModFix/>
          </a:blip>
          <a:srcRect b="0" l="0" r="0" t="0"/>
          <a:stretch/>
        </p:blipFill>
        <p:spPr>
          <a:xfrm>
            <a:off x="6010918" y="1673120"/>
            <a:ext cx="6181082" cy="4195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0" st="0"/>
                                            </p:txEl>
                                          </p:spTgt>
                                        </p:tgtEl>
                                        <p:attrNameLst>
                                          <p:attrName>style.visibility</p:attrName>
                                        </p:attrNameLst>
                                      </p:cBhvr>
                                      <p:to>
                                        <p:strVal val="visible"/>
                                      </p:to>
                                    </p:set>
                                    <p:animEffect filter="fade" transition="in">
                                      <p:cBhvr>
                                        <p:cTn dur="1000"/>
                                        <p:tgtEl>
                                          <p:spTgt spid="9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1" st="1"/>
                                            </p:txEl>
                                          </p:spTgt>
                                        </p:tgtEl>
                                        <p:attrNameLst>
                                          <p:attrName>style.visibility</p:attrName>
                                        </p:attrNameLst>
                                      </p:cBhvr>
                                      <p:to>
                                        <p:strVal val="visible"/>
                                      </p:to>
                                    </p:set>
                                    <p:animEffect filter="fade" transition="in">
                                      <p:cBhvr>
                                        <p:cTn dur="1000"/>
                                        <p:tgtEl>
                                          <p:spTgt spid="9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2" st="2"/>
                                            </p:txEl>
                                          </p:spTgt>
                                        </p:tgtEl>
                                        <p:attrNameLst>
                                          <p:attrName>style.visibility</p:attrName>
                                        </p:attrNameLst>
                                      </p:cBhvr>
                                      <p:to>
                                        <p:strVal val="visible"/>
                                      </p:to>
                                    </p:set>
                                    <p:animEffect filter="fade" transition="in">
                                      <p:cBhvr>
                                        <p:cTn dur="1000"/>
                                        <p:tgtEl>
                                          <p:spTgt spid="9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3" st="3"/>
                                            </p:txEl>
                                          </p:spTgt>
                                        </p:tgtEl>
                                        <p:attrNameLst>
                                          <p:attrName>style.visibility</p:attrName>
                                        </p:attrNameLst>
                                      </p:cBhvr>
                                      <p:to>
                                        <p:strVal val="visible"/>
                                      </p:to>
                                    </p:set>
                                    <p:animEffect filter="fade" transition="in">
                                      <p:cBhvr>
                                        <p:cTn dur="1000"/>
                                        <p:tgtEl>
                                          <p:spTgt spid="9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4" st="4"/>
                                            </p:txEl>
                                          </p:spTgt>
                                        </p:tgtEl>
                                        <p:attrNameLst>
                                          <p:attrName>style.visibility</p:attrName>
                                        </p:attrNameLst>
                                      </p:cBhvr>
                                      <p:to>
                                        <p:strVal val="visible"/>
                                      </p:to>
                                    </p:set>
                                    <p:animEffect filter="fade" transition="in">
                                      <p:cBhvr>
                                        <p:cTn dur="1000"/>
                                        <p:tgtEl>
                                          <p:spTgt spid="9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5" st="5"/>
                                            </p:txEl>
                                          </p:spTgt>
                                        </p:tgtEl>
                                        <p:attrNameLst>
                                          <p:attrName>style.visibility</p:attrName>
                                        </p:attrNameLst>
                                      </p:cBhvr>
                                      <p:to>
                                        <p:strVal val="visible"/>
                                      </p:to>
                                    </p:set>
                                    <p:animEffect filter="fade" transition="in">
                                      <p:cBhvr>
                                        <p:cTn dur="1000"/>
                                        <p:tgtEl>
                                          <p:spTgt spid="9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6" st="6"/>
                                            </p:txEl>
                                          </p:spTgt>
                                        </p:tgtEl>
                                        <p:attrNameLst>
                                          <p:attrName>style.visibility</p:attrName>
                                        </p:attrNameLst>
                                      </p:cBhvr>
                                      <p:to>
                                        <p:strVal val="visible"/>
                                      </p:to>
                                    </p:set>
                                    <p:animEffect filter="fade" transition="in">
                                      <p:cBhvr>
                                        <p:cTn dur="1000"/>
                                        <p:tgtEl>
                                          <p:spTgt spid="9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7" st="7"/>
                                            </p:txEl>
                                          </p:spTgt>
                                        </p:tgtEl>
                                        <p:attrNameLst>
                                          <p:attrName>style.visibility</p:attrName>
                                        </p:attrNameLst>
                                      </p:cBhvr>
                                      <p:to>
                                        <p:strVal val="visible"/>
                                      </p:to>
                                    </p:set>
                                    <p:animEffect filter="fade" transition="in">
                                      <p:cBhvr>
                                        <p:cTn dur="1000"/>
                                        <p:tgtEl>
                                          <p:spTgt spid="99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8" st="8"/>
                                            </p:txEl>
                                          </p:spTgt>
                                        </p:tgtEl>
                                        <p:attrNameLst>
                                          <p:attrName>style.visibility</p:attrName>
                                        </p:attrNameLst>
                                      </p:cBhvr>
                                      <p:to>
                                        <p:strVal val="visible"/>
                                      </p:to>
                                    </p:set>
                                    <p:animEffect filter="fade" transition="in">
                                      <p:cBhvr>
                                        <p:cTn dur="1000"/>
                                        <p:tgtEl>
                                          <p:spTgt spid="99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9" st="9"/>
                                            </p:txEl>
                                          </p:spTgt>
                                        </p:tgtEl>
                                        <p:attrNameLst>
                                          <p:attrName>style.visibility</p:attrName>
                                        </p:attrNameLst>
                                      </p:cBhvr>
                                      <p:to>
                                        <p:strVal val="visible"/>
                                      </p:to>
                                    </p:set>
                                    <p:animEffect filter="fade" transition="in">
                                      <p:cBhvr>
                                        <p:cTn dur="1000"/>
                                        <p:tgtEl>
                                          <p:spTgt spid="99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85"/>
          <p:cNvSpPr txBox="1"/>
          <p:nvPr>
            <p:ph type="title"/>
          </p:nvPr>
        </p:nvSpPr>
        <p:spPr>
          <a:xfrm>
            <a:off x="1630680" y="2072641"/>
            <a:ext cx="9372600" cy="32004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3900"/>
              <a:buFont typeface="Calibri"/>
              <a:buNone/>
            </a:pPr>
            <a:r>
              <a:rPr lang="en-IN" sz="23900"/>
              <a:t>DEMO</a:t>
            </a:r>
            <a:endParaRPr sz="23900"/>
          </a:p>
        </p:txBody>
      </p:sp>
      <p:cxnSp>
        <p:nvCxnSpPr>
          <p:cNvPr id="997" name="Google Shape;997;p85"/>
          <p:cNvCxnSpPr/>
          <p:nvPr/>
        </p:nvCxnSpPr>
        <p:spPr>
          <a:xfrm>
            <a:off x="10073640" y="5913120"/>
            <a:ext cx="1767840" cy="0"/>
          </a:xfrm>
          <a:prstGeom prst="straightConnector1">
            <a:avLst/>
          </a:prstGeom>
          <a:noFill/>
          <a:ln cap="flat" cmpd="sng" w="155575">
            <a:solidFill>
              <a:schemeClr val="accent2"/>
            </a:solidFill>
            <a:prstDash val="solid"/>
            <a:round/>
            <a:headEnd len="sm" w="sm" type="none"/>
            <a:tailEnd len="med" w="med" type="triangle"/>
          </a:ln>
          <a:effectLst>
            <a:outerShdw blurRad="38100" rotWithShape="0" algn="br" dir="2700000" dist="25400">
              <a:srgbClr val="000000">
                <a:alpha val="60000"/>
              </a:srgbClr>
            </a:outerShdw>
          </a:effectLst>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8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800"/>
              <a:buFont typeface="Calibri"/>
              <a:buNone/>
            </a:pPr>
            <a:r>
              <a:rPr lang="en-IN"/>
              <a:t>Building a real time iot dashboard</a:t>
            </a:r>
            <a:endParaRPr/>
          </a:p>
        </p:txBody>
      </p:sp>
      <p:pic>
        <p:nvPicPr>
          <p:cNvPr descr="Image result for real time iot dashboard gif" id="1004" name="Google Shape;1004;p86"/>
          <p:cNvPicPr preferRelativeResize="0"/>
          <p:nvPr/>
        </p:nvPicPr>
        <p:blipFill rotWithShape="1">
          <a:blip r:embed="rId3">
            <a:alphaModFix/>
          </a:blip>
          <a:srcRect b="0" l="0" r="0" t="0"/>
          <a:stretch/>
        </p:blipFill>
        <p:spPr>
          <a:xfrm>
            <a:off x="1709461" y="1915977"/>
            <a:ext cx="8834037" cy="415935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87"/>
          <p:cNvSpPr txBox="1"/>
          <p:nvPr>
            <p:ph type="title"/>
          </p:nvPr>
        </p:nvSpPr>
        <p:spPr>
          <a:xfrm>
            <a:off x="1190269" y="1603959"/>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IN"/>
              <a:t>REFER to video and reference links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pic>
        <p:nvPicPr>
          <p:cNvPr id="1016" name="Google Shape;1016;p88"/>
          <p:cNvPicPr preferRelativeResize="0"/>
          <p:nvPr/>
        </p:nvPicPr>
        <p:blipFill rotWithShape="1">
          <a:blip r:embed="rId3">
            <a:alphaModFix/>
          </a:blip>
          <a:srcRect b="0" l="0" r="0" t="3013"/>
          <a:stretch/>
        </p:blipFill>
        <p:spPr>
          <a:xfrm>
            <a:off x="0" y="0"/>
            <a:ext cx="12192000" cy="668751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89"/>
          <p:cNvSpPr txBox="1"/>
          <p:nvPr>
            <p:ph type="title"/>
          </p:nvPr>
        </p:nvSpPr>
        <p:spPr>
          <a:xfrm>
            <a:off x="964276" y="83524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320"/>
              <a:buFont typeface="Calibri"/>
              <a:buNone/>
            </a:pPr>
            <a:r>
              <a:rPr b="1" lang="en-IN" sz="4320"/>
              <a:t>Visualize your Microsoft Azure Enterprise Data with Power BI</a:t>
            </a:r>
            <a:br>
              <a:rPr b="1" lang="en-IN" sz="4320"/>
            </a:br>
            <a:endParaRPr sz="4320"/>
          </a:p>
        </p:txBody>
      </p:sp>
      <p:pic>
        <p:nvPicPr>
          <p:cNvPr descr="Image result for live data from azure in power bi" id="1023" name="Google Shape;1023;p89"/>
          <p:cNvPicPr preferRelativeResize="0"/>
          <p:nvPr>
            <p:ph idx="1" type="body"/>
          </p:nvPr>
        </p:nvPicPr>
        <p:blipFill rotWithShape="1">
          <a:blip r:embed="rId3">
            <a:alphaModFix/>
          </a:blip>
          <a:srcRect b="0" l="0" r="0" t="0"/>
          <a:stretch/>
        </p:blipFill>
        <p:spPr>
          <a:xfrm>
            <a:off x="149600" y="1862052"/>
            <a:ext cx="11687751" cy="34241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90"/>
          <p:cNvSpPr txBox="1"/>
          <p:nvPr>
            <p:ph idx="4294967295" type="title"/>
          </p:nvPr>
        </p:nvSpPr>
        <p:spPr>
          <a:xfrm>
            <a:off x="498765" y="831273"/>
            <a:ext cx="10695709" cy="1163782"/>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320"/>
              <a:buFont typeface="Calibri"/>
              <a:buNone/>
            </a:pPr>
            <a:r>
              <a:rPr lang="en-IN" sz="4320"/>
              <a:t>Visualize real-time sensor data from Azure IoT Hub using Power B</a:t>
            </a:r>
            <a:br>
              <a:rPr lang="en-IN" sz="4320"/>
            </a:br>
            <a:endParaRPr sz="4320"/>
          </a:p>
        </p:txBody>
      </p:sp>
      <p:sp>
        <p:nvSpPr>
          <p:cNvPr id="1029" name="Google Shape;1029;p90"/>
          <p:cNvSpPr txBox="1"/>
          <p:nvPr/>
        </p:nvSpPr>
        <p:spPr>
          <a:xfrm>
            <a:off x="730134" y="1446415"/>
            <a:ext cx="9966961" cy="435864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2400"/>
              <a:buFont typeface="Noto Sans Symbols"/>
              <a:buChar char="❑"/>
            </a:pPr>
            <a:r>
              <a:rPr lang="en-IN" sz="2400">
                <a:solidFill>
                  <a:schemeClr val="dk1"/>
                </a:solidFill>
                <a:latin typeface="Quattrocento Sans"/>
                <a:ea typeface="Quattrocento Sans"/>
                <a:cs typeface="Quattrocento Sans"/>
                <a:sym typeface="Quattrocento Sans"/>
              </a:rPr>
              <a:t>  With the release of the </a:t>
            </a:r>
            <a:r>
              <a:rPr b="1" lang="en-IN" sz="2400">
                <a:solidFill>
                  <a:schemeClr val="dk1"/>
                </a:solidFill>
                <a:latin typeface="Quattrocento Sans"/>
                <a:ea typeface="Quattrocento Sans"/>
                <a:cs typeface="Quattrocento Sans"/>
                <a:sym typeface="Quattrocento Sans"/>
              </a:rPr>
              <a:t>Microsoft Azure Enterprise </a:t>
            </a:r>
            <a:r>
              <a:rPr lang="en-IN" sz="2400">
                <a:solidFill>
                  <a:schemeClr val="dk1"/>
                </a:solidFill>
                <a:latin typeface="Quattrocento Sans"/>
                <a:ea typeface="Quattrocento Sans"/>
                <a:cs typeface="Quattrocento Sans"/>
                <a:sym typeface="Quattrocento Sans"/>
              </a:rPr>
              <a:t>content pack for </a:t>
            </a:r>
            <a:r>
              <a:rPr b="1" lang="en-IN" sz="2400">
                <a:solidFill>
                  <a:schemeClr val="dk1"/>
                </a:solidFill>
                <a:latin typeface="Quattrocento Sans"/>
                <a:ea typeface="Quattrocento Sans"/>
                <a:cs typeface="Quattrocento Sans"/>
                <a:sym typeface="Quattrocento Sans"/>
              </a:rPr>
              <a:t>Power BI</a:t>
            </a:r>
            <a:r>
              <a:rPr lang="en-IN" sz="2400">
                <a:solidFill>
                  <a:schemeClr val="dk1"/>
                </a:solidFill>
                <a:latin typeface="Quattrocento Sans"/>
                <a:ea typeface="Quattrocento Sans"/>
                <a:cs typeface="Quattrocento Sans"/>
                <a:sym typeface="Quattrocento Sans"/>
              </a:rPr>
              <a:t>, you can now quickly import and analyse your Azure consumption data in Power BI</a:t>
            </a:r>
            <a:endParaRPr/>
          </a:p>
          <a:p>
            <a:pPr indent="-342900" lvl="0" marL="342900" marR="0" rtl="0" algn="just">
              <a:lnSpc>
                <a:spcPct val="150000"/>
              </a:lnSpc>
              <a:spcBef>
                <a:spcPts val="0"/>
              </a:spcBef>
              <a:spcAft>
                <a:spcPts val="0"/>
              </a:spcAft>
              <a:buClr>
                <a:schemeClr val="dk1"/>
              </a:buClr>
              <a:buSzPts val="2400"/>
              <a:buFont typeface="Noto Sans Symbols"/>
              <a:buChar char="❑"/>
            </a:pPr>
            <a:r>
              <a:rPr lang="en-IN" sz="2400">
                <a:solidFill>
                  <a:schemeClr val="dk1"/>
                </a:solidFill>
                <a:latin typeface="Quattrocento Sans"/>
                <a:ea typeface="Quattrocento Sans"/>
                <a:cs typeface="Quattrocento Sans"/>
                <a:sym typeface="Quattrocento Sans"/>
              </a:rPr>
              <a:t>We can gain insights to </a:t>
            </a:r>
            <a:r>
              <a:rPr lang="en-IN" sz="2400">
                <a:solidFill>
                  <a:srgbClr val="000000"/>
                </a:solidFill>
                <a:latin typeface="Quattrocento Sans"/>
                <a:ea typeface="Quattrocento Sans"/>
                <a:cs typeface="Quattrocento Sans"/>
                <a:sym typeface="Quattrocento Sans"/>
              </a:rPr>
              <a:t> into which departments, accounts, or subscriptions are consuming the most or the High velocity(volume , variable) live streaming sensor data generated by sensors in factories.</a:t>
            </a:r>
            <a:endParaRPr/>
          </a:p>
          <a:p>
            <a:pPr indent="-342900" lvl="0" marL="342900" marR="0" rtl="0" algn="just">
              <a:lnSpc>
                <a:spcPct val="150000"/>
              </a:lnSpc>
              <a:spcBef>
                <a:spcPts val="0"/>
              </a:spcBef>
              <a:spcAft>
                <a:spcPts val="0"/>
              </a:spcAft>
              <a:buClr>
                <a:srgbClr val="000000"/>
              </a:buClr>
              <a:buSzPts val="2400"/>
              <a:buFont typeface="Noto Sans Symbols"/>
              <a:buChar char="❑"/>
            </a:pPr>
            <a:r>
              <a:rPr lang="en-IN" sz="2400">
                <a:solidFill>
                  <a:srgbClr val="000000"/>
                </a:solidFill>
                <a:latin typeface="Quattrocento Sans"/>
                <a:ea typeface="Quattrocento Sans"/>
                <a:cs typeface="Quattrocento Sans"/>
                <a:sym typeface="Quattrocento Sans"/>
              </a:rPr>
              <a:t>To understand better here's an example of how we can visualise sensor data in Power BI using azure</a:t>
            </a:r>
            <a:endParaRPr sz="2400">
              <a:solidFill>
                <a:schemeClr val="dk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9"/>
                                        </p:tgtEl>
                                        <p:attrNameLst>
                                          <p:attrName>style.visibility</p:attrName>
                                        </p:attrNameLst>
                                      </p:cBhvr>
                                      <p:to>
                                        <p:strVal val="visible"/>
                                      </p:to>
                                    </p:set>
                                    <p:anim calcmode="lin" valueType="num">
                                      <p:cBhvr additive="base">
                                        <p:cTn dur="500"/>
                                        <p:tgtEl>
                                          <p:spTgt spid="10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91"/>
          <p:cNvSpPr txBox="1"/>
          <p:nvPr>
            <p:ph type="title"/>
          </p:nvPr>
        </p:nvSpPr>
        <p:spPr>
          <a:xfrm>
            <a:off x="1630680" y="2072641"/>
            <a:ext cx="9372600" cy="32004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3900"/>
              <a:buFont typeface="Calibri"/>
              <a:buNone/>
            </a:pPr>
            <a:r>
              <a:rPr lang="en-IN" sz="23900"/>
              <a:t>DEMO</a:t>
            </a:r>
            <a:endParaRPr sz="23900"/>
          </a:p>
        </p:txBody>
      </p:sp>
      <p:cxnSp>
        <p:nvCxnSpPr>
          <p:cNvPr id="1035" name="Google Shape;1035;p91"/>
          <p:cNvCxnSpPr/>
          <p:nvPr/>
        </p:nvCxnSpPr>
        <p:spPr>
          <a:xfrm>
            <a:off x="10073640" y="5913120"/>
            <a:ext cx="1767840" cy="0"/>
          </a:xfrm>
          <a:prstGeom prst="straightConnector1">
            <a:avLst/>
          </a:prstGeom>
          <a:noFill/>
          <a:ln cap="flat" cmpd="sng" w="155575">
            <a:solidFill>
              <a:schemeClr val="accent2"/>
            </a:solidFill>
            <a:prstDash val="solid"/>
            <a:round/>
            <a:headEnd len="sm" w="sm" type="none"/>
            <a:tailEnd len="med" w="med" type="triangle"/>
          </a:ln>
          <a:effectLst>
            <a:outerShdw blurRad="38100" rotWithShape="0" algn="br" dir="2700000" dist="25400">
              <a:srgbClr val="000000">
                <a:alpha val="60000"/>
              </a:srgbClr>
            </a:outerShdw>
          </a:effectLst>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92"/>
          <p:cNvSpPr txBox="1"/>
          <p:nvPr>
            <p:ph type="title"/>
          </p:nvPr>
        </p:nvSpPr>
        <p:spPr>
          <a:xfrm>
            <a:off x="1097280" y="170226"/>
            <a:ext cx="10058400" cy="91043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Quattrocento Sans"/>
              <a:buNone/>
            </a:pPr>
            <a:r>
              <a:rPr lang="en-IN">
                <a:latin typeface="Quattrocento Sans"/>
                <a:ea typeface="Quattrocento Sans"/>
                <a:cs typeface="Quattrocento Sans"/>
                <a:sym typeface="Quattrocento Sans"/>
              </a:rPr>
              <a:t>Overview of the project :</a:t>
            </a:r>
            <a:endParaRPr>
              <a:latin typeface="Quattrocento Sans"/>
              <a:ea typeface="Quattrocento Sans"/>
              <a:cs typeface="Quattrocento Sans"/>
              <a:sym typeface="Quattrocento Sans"/>
            </a:endParaRPr>
          </a:p>
        </p:txBody>
      </p:sp>
      <p:sp>
        <p:nvSpPr>
          <p:cNvPr id="1042" name="Google Shape;1042;p92"/>
          <p:cNvSpPr txBox="1"/>
          <p:nvPr>
            <p:ph idx="1" type="body"/>
          </p:nvPr>
        </p:nvSpPr>
        <p:spPr>
          <a:xfrm>
            <a:off x="1097280" y="1080656"/>
            <a:ext cx="10058400" cy="5020886"/>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SzPts val="2000"/>
              <a:buChar char=" "/>
            </a:pPr>
            <a:r>
              <a:rPr lang="en-IN">
                <a:latin typeface="Quattrocento Sans"/>
                <a:ea typeface="Quattrocento Sans"/>
                <a:cs typeface="Quattrocento Sans"/>
                <a:sym typeface="Quattrocento Sans"/>
              </a:rPr>
              <a:t>`Here instead of Raspberry pi I have used a raspberry pi online simulator to fetch the real time data , following steps are to be followed: </a:t>
            </a:r>
            <a:endParaRPr b="1">
              <a:solidFill>
                <a:schemeClr val="accent3"/>
              </a:solidFill>
              <a:latin typeface="Quattrocento Sans"/>
              <a:ea typeface="Quattrocento Sans"/>
              <a:cs typeface="Quattrocento Sans"/>
              <a:sym typeface="Quattrocento Sans"/>
            </a:endParaRPr>
          </a:p>
          <a:p>
            <a:pPr indent="-127000" lvl="0" marL="91440" rtl="0" algn="l">
              <a:lnSpc>
                <a:spcPct val="150000"/>
              </a:lnSpc>
              <a:spcBef>
                <a:spcPts val="1400"/>
              </a:spcBef>
              <a:spcAft>
                <a:spcPts val="0"/>
              </a:spcAft>
              <a:buSzPts val="2000"/>
              <a:buFont typeface="Arial"/>
              <a:buChar char="•"/>
            </a:pPr>
            <a:r>
              <a:rPr lang="en-IN">
                <a:solidFill>
                  <a:schemeClr val="dk1"/>
                </a:solidFill>
                <a:latin typeface="Quattrocento Sans"/>
                <a:ea typeface="Quattrocento Sans"/>
                <a:cs typeface="Quattrocento Sans"/>
                <a:sym typeface="Quattrocento Sans"/>
              </a:rPr>
              <a:t>Setting up device</a:t>
            </a:r>
            <a:endParaRPr/>
          </a:p>
          <a:p>
            <a:pPr indent="-127000" lvl="0" marL="91440" rtl="0" algn="l">
              <a:lnSpc>
                <a:spcPct val="150000"/>
              </a:lnSpc>
              <a:spcBef>
                <a:spcPts val="1400"/>
              </a:spcBef>
              <a:spcAft>
                <a:spcPts val="0"/>
              </a:spcAft>
              <a:buSzPts val="2000"/>
              <a:buFont typeface="Arial"/>
              <a:buChar char="•"/>
            </a:pPr>
            <a:r>
              <a:rPr lang="en-IN">
                <a:solidFill>
                  <a:schemeClr val="dk1"/>
                </a:solidFill>
                <a:latin typeface="Quattrocento Sans"/>
                <a:ea typeface="Quattrocento Sans"/>
                <a:cs typeface="Quattrocento Sans"/>
                <a:sym typeface="Quattrocento Sans"/>
              </a:rPr>
              <a:t>Creating </a:t>
            </a:r>
            <a:r>
              <a:rPr b="1" lang="en-IN">
                <a:solidFill>
                  <a:schemeClr val="dk1"/>
                </a:solidFill>
                <a:latin typeface="Quattrocento Sans"/>
                <a:ea typeface="Quattrocento Sans"/>
                <a:cs typeface="Quattrocento Sans"/>
                <a:sym typeface="Quattrocento Sans"/>
              </a:rPr>
              <a:t>iot hub in </a:t>
            </a:r>
            <a:r>
              <a:rPr b="1" lang="en-IN">
                <a:solidFill>
                  <a:srgbClr val="222222"/>
                </a:solidFill>
                <a:latin typeface="Quattrocento Sans"/>
                <a:ea typeface="Quattrocento Sans"/>
                <a:cs typeface="Quattrocento Sans"/>
                <a:sym typeface="Quattrocento Sans"/>
              </a:rPr>
              <a:t>Microsoft Azure enterprise  </a:t>
            </a:r>
            <a:endParaRPr b="1">
              <a:solidFill>
                <a:schemeClr val="dk1"/>
              </a:solidFill>
              <a:latin typeface="Quattrocento Sans"/>
              <a:ea typeface="Quattrocento Sans"/>
              <a:cs typeface="Quattrocento Sans"/>
              <a:sym typeface="Quattrocento Sans"/>
            </a:endParaRPr>
          </a:p>
          <a:p>
            <a:pPr indent="-127000" lvl="0" marL="91440" rtl="0" algn="l">
              <a:lnSpc>
                <a:spcPct val="150000"/>
              </a:lnSpc>
              <a:spcBef>
                <a:spcPts val="1400"/>
              </a:spcBef>
              <a:spcAft>
                <a:spcPts val="0"/>
              </a:spcAft>
              <a:buSzPts val="2000"/>
              <a:buFont typeface="Arial"/>
              <a:buChar char="•"/>
            </a:pPr>
            <a:r>
              <a:rPr lang="en-IN">
                <a:solidFill>
                  <a:schemeClr val="dk1"/>
                </a:solidFill>
                <a:latin typeface="Quattrocento Sans"/>
                <a:ea typeface="Quattrocento Sans"/>
                <a:cs typeface="Quattrocento Sans"/>
                <a:sym typeface="Quattrocento Sans"/>
              </a:rPr>
              <a:t>Registering </a:t>
            </a:r>
            <a:r>
              <a:rPr b="1" lang="en-IN">
                <a:solidFill>
                  <a:schemeClr val="dk1"/>
                </a:solidFill>
                <a:latin typeface="Quattrocento Sans"/>
                <a:ea typeface="Quattrocento Sans"/>
                <a:cs typeface="Quattrocento Sans"/>
                <a:sym typeface="Quattrocento Sans"/>
              </a:rPr>
              <a:t>pi</a:t>
            </a:r>
            <a:r>
              <a:rPr lang="en-IN">
                <a:solidFill>
                  <a:schemeClr val="dk1"/>
                </a:solidFill>
                <a:latin typeface="Quattrocento Sans"/>
                <a:ea typeface="Quattrocento Sans"/>
                <a:cs typeface="Quattrocento Sans"/>
                <a:sym typeface="Quattrocento Sans"/>
              </a:rPr>
              <a:t> to </a:t>
            </a:r>
            <a:r>
              <a:rPr b="1" lang="en-IN">
                <a:solidFill>
                  <a:schemeClr val="dk1"/>
                </a:solidFill>
                <a:latin typeface="Quattrocento Sans"/>
                <a:ea typeface="Quattrocento Sans"/>
                <a:cs typeface="Quattrocento Sans"/>
                <a:sym typeface="Quattrocento Sans"/>
              </a:rPr>
              <a:t>iot hub</a:t>
            </a:r>
            <a:endParaRPr/>
          </a:p>
          <a:p>
            <a:pPr indent="-127000" lvl="0" marL="91440" rtl="0" algn="l">
              <a:lnSpc>
                <a:spcPct val="150000"/>
              </a:lnSpc>
              <a:spcBef>
                <a:spcPts val="1400"/>
              </a:spcBef>
              <a:spcAft>
                <a:spcPts val="0"/>
              </a:spcAft>
              <a:buSzPts val="2000"/>
              <a:buFont typeface="Arial"/>
              <a:buChar char="•"/>
            </a:pPr>
            <a:r>
              <a:rPr b="1" lang="en-IN">
                <a:solidFill>
                  <a:srgbClr val="222222"/>
                </a:solidFill>
                <a:latin typeface="Quattrocento Sans"/>
                <a:ea typeface="Quattrocento Sans"/>
                <a:cs typeface="Quattrocento Sans"/>
                <a:sym typeface="Quattrocento Sans"/>
              </a:rPr>
              <a:t>Run</a:t>
            </a:r>
            <a:r>
              <a:rPr lang="en-IN">
                <a:solidFill>
                  <a:srgbClr val="222222"/>
                </a:solidFill>
                <a:latin typeface="Quattrocento Sans"/>
                <a:ea typeface="Quattrocento Sans"/>
                <a:cs typeface="Quattrocento Sans"/>
                <a:sym typeface="Quattrocento Sans"/>
              </a:rPr>
              <a:t> a sample application on Pi to send </a:t>
            </a:r>
            <a:r>
              <a:rPr b="1" lang="en-IN">
                <a:solidFill>
                  <a:srgbClr val="222222"/>
                </a:solidFill>
                <a:latin typeface="Quattrocento Sans"/>
                <a:ea typeface="Quattrocento Sans"/>
                <a:cs typeface="Quattrocento Sans"/>
                <a:sym typeface="Quattrocento Sans"/>
              </a:rPr>
              <a:t>simulated sensor data </a:t>
            </a:r>
            <a:r>
              <a:rPr lang="en-IN">
                <a:solidFill>
                  <a:srgbClr val="222222"/>
                </a:solidFill>
                <a:latin typeface="Quattrocento Sans"/>
                <a:ea typeface="Quattrocento Sans"/>
                <a:cs typeface="Quattrocento Sans"/>
                <a:sym typeface="Quattrocento Sans"/>
              </a:rPr>
              <a:t>to your </a:t>
            </a:r>
            <a:r>
              <a:rPr b="1" lang="en-IN">
                <a:solidFill>
                  <a:srgbClr val="222222"/>
                </a:solidFill>
                <a:latin typeface="Quattrocento Sans"/>
                <a:ea typeface="Quattrocento Sans"/>
                <a:cs typeface="Quattrocento Sans"/>
                <a:sym typeface="Quattrocento Sans"/>
              </a:rPr>
              <a:t>IoT hub</a:t>
            </a:r>
            <a:endParaRPr/>
          </a:p>
          <a:p>
            <a:pPr indent="-127000" lvl="0" marL="91440" rtl="0" algn="l">
              <a:lnSpc>
                <a:spcPct val="150000"/>
              </a:lnSpc>
              <a:spcBef>
                <a:spcPts val="1400"/>
              </a:spcBef>
              <a:spcAft>
                <a:spcPts val="0"/>
              </a:spcAft>
              <a:buSzPts val="2000"/>
              <a:buFont typeface="Arial"/>
              <a:buChar char="•"/>
            </a:pPr>
            <a:r>
              <a:rPr lang="en-IN">
                <a:solidFill>
                  <a:srgbClr val="222222"/>
                </a:solidFill>
                <a:latin typeface="Quattrocento Sans"/>
                <a:ea typeface="Quattrocento Sans"/>
                <a:cs typeface="Quattrocento Sans"/>
                <a:sym typeface="Quattrocento Sans"/>
              </a:rPr>
              <a:t>Setting up </a:t>
            </a:r>
            <a:r>
              <a:rPr b="1" lang="en-IN">
                <a:solidFill>
                  <a:srgbClr val="222222"/>
                </a:solidFill>
                <a:latin typeface="Quattrocento Sans"/>
                <a:ea typeface="Quattrocento Sans"/>
                <a:cs typeface="Quattrocento Sans"/>
                <a:sym typeface="Quattrocento Sans"/>
              </a:rPr>
              <a:t>Stream analytics </a:t>
            </a:r>
            <a:r>
              <a:rPr lang="en-IN">
                <a:solidFill>
                  <a:srgbClr val="222222"/>
                </a:solidFill>
                <a:latin typeface="Quattrocento Sans"/>
                <a:ea typeface="Quattrocento Sans"/>
                <a:cs typeface="Quattrocento Sans"/>
                <a:sym typeface="Quattrocento Sans"/>
              </a:rPr>
              <a:t>in </a:t>
            </a:r>
            <a:r>
              <a:rPr b="1" lang="en-IN">
                <a:solidFill>
                  <a:srgbClr val="222222"/>
                </a:solidFill>
                <a:latin typeface="Quattrocento Sans"/>
                <a:ea typeface="Quattrocento Sans"/>
                <a:cs typeface="Quattrocento Sans"/>
                <a:sym typeface="Quattrocento Sans"/>
              </a:rPr>
              <a:t>Microsoft Azure enterprise  </a:t>
            </a:r>
            <a:endParaRPr/>
          </a:p>
          <a:p>
            <a:pPr indent="0" lvl="0" marL="91440" rtl="0" algn="l">
              <a:lnSpc>
                <a:spcPct val="150000"/>
              </a:lnSpc>
              <a:spcBef>
                <a:spcPts val="1400"/>
              </a:spcBef>
              <a:spcAft>
                <a:spcPts val="0"/>
              </a:spcAft>
              <a:buSzPts val="2000"/>
              <a:buFont typeface="Arial"/>
              <a:buNone/>
            </a:pPr>
            <a:r>
              <a:t/>
            </a:r>
            <a:endParaRPr b="1">
              <a:solidFill>
                <a:schemeClr val="dk1"/>
              </a:solidFill>
              <a:latin typeface="Quattrocento Sans"/>
              <a:ea typeface="Quattrocento Sans"/>
              <a:cs typeface="Quattrocento Sans"/>
              <a:sym typeface="Quattrocento Sans"/>
            </a:endParaRPr>
          </a:p>
          <a:p>
            <a:pPr indent="0" lvl="0" marL="91440" rtl="0" algn="l">
              <a:lnSpc>
                <a:spcPct val="90000"/>
              </a:lnSpc>
              <a:spcBef>
                <a:spcPts val="1400"/>
              </a:spcBef>
              <a:spcAft>
                <a:spcPts val="0"/>
              </a:spcAft>
              <a:buSzPts val="2000"/>
              <a:buFont typeface="Arial"/>
              <a:buNone/>
            </a:pPr>
            <a:r>
              <a:t/>
            </a:r>
            <a:endParaRPr>
              <a:solidFill>
                <a:schemeClr val="dk1"/>
              </a:solidFill>
              <a:latin typeface="Quattrocento Sans"/>
              <a:ea typeface="Quattrocento Sans"/>
              <a:cs typeface="Quattrocento Sans"/>
              <a:sym typeface="Quattrocento Sans"/>
            </a:endParaRPr>
          </a:p>
          <a:p>
            <a:pPr indent="0" lvl="0" marL="91440" rtl="0" algn="l">
              <a:lnSpc>
                <a:spcPct val="90000"/>
              </a:lnSpc>
              <a:spcBef>
                <a:spcPts val="1400"/>
              </a:spcBef>
              <a:spcAft>
                <a:spcPts val="0"/>
              </a:spcAft>
              <a:buSzPts val="2000"/>
              <a:buFont typeface="Arial"/>
              <a:buNone/>
            </a:pPr>
            <a:r>
              <a:t/>
            </a:r>
            <a:endParaRPr>
              <a:solidFill>
                <a:schemeClr val="dk1"/>
              </a:solidFill>
              <a:latin typeface="Quattrocento Sans"/>
              <a:ea typeface="Quattrocento Sans"/>
              <a:cs typeface="Quattrocento Sans"/>
              <a:sym typeface="Quattrocento Sans"/>
            </a:endParaRPr>
          </a:p>
          <a:p>
            <a:pPr indent="0" lvl="0" marL="91440" rtl="0" algn="l">
              <a:lnSpc>
                <a:spcPct val="90000"/>
              </a:lnSpc>
              <a:spcBef>
                <a:spcPts val="1400"/>
              </a:spcBef>
              <a:spcAft>
                <a:spcPts val="0"/>
              </a:spcAft>
              <a:buSzPts val="2000"/>
              <a:buNone/>
            </a:pPr>
            <a:r>
              <a:t/>
            </a:r>
            <a:endParaRPr>
              <a:solidFill>
                <a:srgbClr val="008DB5"/>
              </a:solidFill>
              <a:latin typeface="Quattrocento Sans"/>
              <a:ea typeface="Quattrocento Sans"/>
              <a:cs typeface="Quattrocento Sans"/>
              <a:sym typeface="Quattrocento Sans"/>
            </a:endParaRPr>
          </a:p>
        </p:txBody>
      </p:sp>
      <p:pic>
        <p:nvPicPr>
          <p:cNvPr id="1043" name="Google Shape;1043;p92"/>
          <p:cNvPicPr preferRelativeResize="0"/>
          <p:nvPr/>
        </p:nvPicPr>
        <p:blipFill rotWithShape="1">
          <a:blip r:embed="rId3">
            <a:alphaModFix/>
          </a:blip>
          <a:srcRect b="0" l="0" r="0" t="0"/>
          <a:stretch/>
        </p:blipFill>
        <p:spPr>
          <a:xfrm>
            <a:off x="1097280" y="5022462"/>
            <a:ext cx="9760833" cy="18355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0" st="0"/>
                                            </p:txEl>
                                          </p:spTgt>
                                        </p:tgtEl>
                                        <p:attrNameLst>
                                          <p:attrName>style.visibility</p:attrName>
                                        </p:attrNameLst>
                                      </p:cBhvr>
                                      <p:to>
                                        <p:strVal val="visible"/>
                                      </p:to>
                                    </p:set>
                                    <p:animEffect filter="fade" transition="in">
                                      <p:cBhvr>
                                        <p:cTn dur="500"/>
                                        <p:tgtEl>
                                          <p:spTgt spid="10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1" st="1"/>
                                            </p:txEl>
                                          </p:spTgt>
                                        </p:tgtEl>
                                        <p:attrNameLst>
                                          <p:attrName>style.visibility</p:attrName>
                                        </p:attrNameLst>
                                      </p:cBhvr>
                                      <p:to>
                                        <p:strVal val="visible"/>
                                      </p:to>
                                    </p:set>
                                    <p:animEffect filter="fade" transition="in">
                                      <p:cBhvr>
                                        <p:cTn dur="500"/>
                                        <p:tgtEl>
                                          <p:spTgt spid="10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2" st="2"/>
                                            </p:txEl>
                                          </p:spTgt>
                                        </p:tgtEl>
                                        <p:attrNameLst>
                                          <p:attrName>style.visibility</p:attrName>
                                        </p:attrNameLst>
                                      </p:cBhvr>
                                      <p:to>
                                        <p:strVal val="visible"/>
                                      </p:to>
                                    </p:set>
                                    <p:animEffect filter="fade" transition="in">
                                      <p:cBhvr>
                                        <p:cTn dur="500"/>
                                        <p:tgtEl>
                                          <p:spTgt spid="10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3" st="3"/>
                                            </p:txEl>
                                          </p:spTgt>
                                        </p:tgtEl>
                                        <p:attrNameLst>
                                          <p:attrName>style.visibility</p:attrName>
                                        </p:attrNameLst>
                                      </p:cBhvr>
                                      <p:to>
                                        <p:strVal val="visible"/>
                                      </p:to>
                                    </p:set>
                                    <p:animEffect filter="fade" transition="in">
                                      <p:cBhvr>
                                        <p:cTn dur="500"/>
                                        <p:tgtEl>
                                          <p:spTgt spid="10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4" st="4"/>
                                            </p:txEl>
                                          </p:spTgt>
                                        </p:tgtEl>
                                        <p:attrNameLst>
                                          <p:attrName>style.visibility</p:attrName>
                                        </p:attrNameLst>
                                      </p:cBhvr>
                                      <p:to>
                                        <p:strVal val="visible"/>
                                      </p:to>
                                    </p:set>
                                    <p:animEffect filter="fade" transition="in">
                                      <p:cBhvr>
                                        <p:cTn dur="500"/>
                                        <p:tgtEl>
                                          <p:spTgt spid="10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5" st="5"/>
                                            </p:txEl>
                                          </p:spTgt>
                                        </p:tgtEl>
                                        <p:attrNameLst>
                                          <p:attrName>style.visibility</p:attrName>
                                        </p:attrNameLst>
                                      </p:cBhvr>
                                      <p:to>
                                        <p:strVal val="visible"/>
                                      </p:to>
                                    </p:set>
                                    <p:animEffect filter="fade" transition="in">
                                      <p:cBhvr>
                                        <p:cTn dur="500"/>
                                        <p:tgtEl>
                                          <p:spTgt spid="10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6" st="6"/>
                                            </p:txEl>
                                          </p:spTgt>
                                        </p:tgtEl>
                                        <p:attrNameLst>
                                          <p:attrName>style.visibility</p:attrName>
                                        </p:attrNameLst>
                                      </p:cBhvr>
                                      <p:to>
                                        <p:strVal val="visible"/>
                                      </p:to>
                                    </p:set>
                                    <p:animEffect filter="fade" transition="in">
                                      <p:cBhvr>
                                        <p:cTn dur="500"/>
                                        <p:tgtEl>
                                          <p:spTgt spid="10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7" st="7"/>
                                            </p:txEl>
                                          </p:spTgt>
                                        </p:tgtEl>
                                        <p:attrNameLst>
                                          <p:attrName>style.visibility</p:attrName>
                                        </p:attrNameLst>
                                      </p:cBhvr>
                                      <p:to>
                                        <p:strVal val="visible"/>
                                      </p:to>
                                    </p:set>
                                    <p:animEffect filter="fade" transition="in">
                                      <p:cBhvr>
                                        <p:cTn dur="500"/>
                                        <p:tgtEl>
                                          <p:spTgt spid="104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8" st="8"/>
                                            </p:txEl>
                                          </p:spTgt>
                                        </p:tgtEl>
                                        <p:attrNameLst>
                                          <p:attrName>style.visibility</p:attrName>
                                        </p:attrNameLst>
                                      </p:cBhvr>
                                      <p:to>
                                        <p:strVal val="visible"/>
                                      </p:to>
                                    </p:set>
                                    <p:animEffect filter="fade" transition="in">
                                      <p:cBhvr>
                                        <p:cTn dur="500"/>
                                        <p:tgtEl>
                                          <p:spTgt spid="104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9" st="9"/>
                                            </p:txEl>
                                          </p:spTgt>
                                        </p:tgtEl>
                                        <p:attrNameLst>
                                          <p:attrName>style.visibility</p:attrName>
                                        </p:attrNameLst>
                                      </p:cBhvr>
                                      <p:to>
                                        <p:strVal val="visible"/>
                                      </p:to>
                                    </p:set>
                                    <p:animEffect filter="fade" transition="in">
                                      <p:cBhvr>
                                        <p:cTn dur="500"/>
                                        <p:tgtEl>
                                          <p:spTgt spid="104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3"/>
                                        </p:tgtEl>
                                        <p:attrNameLst>
                                          <p:attrName>style.visibility</p:attrName>
                                        </p:attrNameLst>
                                      </p:cBhvr>
                                      <p:to>
                                        <p:strVal val="visible"/>
                                      </p:to>
                                    </p:set>
                                    <p:anim calcmode="lin" valueType="num">
                                      <p:cBhvr additive="base">
                                        <p:cTn dur="500"/>
                                        <p:tgtEl>
                                          <p:spTgt spid="10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Google Shape;1048;p9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300"/>
              <a:buFont typeface="Calibri"/>
              <a:buNone/>
            </a:pPr>
            <a:r>
              <a:rPr lang="en-IN" sz="4300">
                <a:solidFill>
                  <a:srgbClr val="3F3F3F"/>
                </a:solidFill>
              </a:rPr>
              <a:t>Connecting Raspberry Pi online simulator to Azure IoT Hub (Node.js)</a:t>
            </a:r>
            <a:endParaRPr/>
          </a:p>
        </p:txBody>
      </p:sp>
      <p:sp>
        <p:nvSpPr>
          <p:cNvPr id="1049" name="Google Shape;1049;p93"/>
          <p:cNvSpPr txBox="1"/>
          <p:nvPr>
            <p:ph idx="1" type="body"/>
          </p:nvPr>
        </p:nvSpPr>
        <p:spPr>
          <a:xfrm>
            <a:off x="1097280" y="2574758"/>
            <a:ext cx="10058400" cy="3294336"/>
          </a:xfrm>
          <a:prstGeom prst="rect">
            <a:avLst/>
          </a:prstGeom>
          <a:noFill/>
          <a:ln>
            <a:noFill/>
          </a:ln>
        </p:spPr>
        <p:txBody>
          <a:bodyPr anchorCtr="0" anchor="t" bIns="45700" lIns="0" spcFirstLastPara="1" rIns="0" wrap="square" tIns="45700">
            <a:noAutofit/>
          </a:bodyPr>
          <a:lstStyle/>
          <a:p>
            <a:pPr indent="-177800" lvl="0" marL="91440" rtl="0" algn="just">
              <a:lnSpc>
                <a:spcPct val="100000"/>
              </a:lnSpc>
              <a:spcBef>
                <a:spcPts val="0"/>
              </a:spcBef>
              <a:spcAft>
                <a:spcPts val="0"/>
              </a:spcAft>
              <a:buSzPts val="2800"/>
              <a:buChar char=" "/>
            </a:pPr>
            <a:r>
              <a:rPr lang="en-IN" sz="2800">
                <a:solidFill>
                  <a:srgbClr val="005594"/>
                </a:solidFill>
              </a:rPr>
              <a:t>https://docs.microsoft.com/en-us/azure/iot-hub/iot-hub-raspberry-pi-web-simulator-get-started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9">
                                            <p:txEl>
                                              <p:pRg end="0" st="0"/>
                                            </p:txEl>
                                          </p:spTgt>
                                        </p:tgtEl>
                                        <p:attrNameLst>
                                          <p:attrName>style.visibility</p:attrName>
                                        </p:attrNameLst>
                                      </p:cBhvr>
                                      <p:to>
                                        <p:strVal val="visible"/>
                                      </p:to>
                                    </p:set>
                                    <p:anim calcmode="lin" valueType="num">
                                      <p:cBhvr additive="base">
                                        <p:cTn dur="500"/>
                                        <p:tgtEl>
                                          <p:spTgt spid="104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2"/>
          <p:cNvPicPr preferRelativeResize="0"/>
          <p:nvPr/>
        </p:nvPicPr>
        <p:blipFill rotWithShape="1">
          <a:blip r:embed="rId3">
            <a:alphaModFix/>
          </a:blip>
          <a:srcRect b="0" l="0" r="0" t="0"/>
          <a:stretch/>
        </p:blipFill>
        <p:spPr>
          <a:xfrm>
            <a:off x="1" y="487"/>
            <a:ext cx="12192000" cy="6857027"/>
          </a:xfrm>
          <a:prstGeom prst="rect">
            <a:avLst/>
          </a:prstGeom>
          <a:noFill/>
          <a:ln>
            <a:noFill/>
          </a:ln>
        </p:spPr>
      </p:pic>
      <p:sp>
        <p:nvSpPr>
          <p:cNvPr id="182" name="Google Shape;182;p22"/>
          <p:cNvSpPr/>
          <p:nvPr/>
        </p:nvSpPr>
        <p:spPr>
          <a:xfrm>
            <a:off x="444506" y="1608646"/>
            <a:ext cx="3469895" cy="3541718"/>
          </a:xfrm>
          <a:prstGeom prst="rect">
            <a:avLst/>
          </a:prstGeom>
          <a:solidFill>
            <a:srgbClr val="3C3C3C"/>
          </a:solidFill>
          <a:ln>
            <a:noFill/>
          </a:ln>
        </p:spPr>
        <p:txBody>
          <a:bodyPr anchorCtr="0" anchor="t" bIns="187125" lIns="146225" spcFirstLastPara="1" rIns="45700" wrap="square" tIns="182800">
            <a:noAutofit/>
          </a:bodyPr>
          <a:lstStyle/>
          <a:p>
            <a:pPr indent="0" lvl="0" marL="0" marR="0" rtl="0" algn="l">
              <a:lnSpc>
                <a:spcPct val="95000"/>
              </a:lnSpc>
              <a:spcBef>
                <a:spcPts val="0"/>
              </a:spcBef>
              <a:spcAft>
                <a:spcPts val="0"/>
              </a:spcAft>
              <a:buNone/>
            </a:pPr>
            <a:r>
              <a:rPr lang="en-IN" sz="3136">
                <a:solidFill>
                  <a:srgbClr val="FFFFFF"/>
                </a:solidFill>
                <a:latin typeface="Quattrocento Sans"/>
                <a:ea typeface="Quattrocento Sans"/>
                <a:cs typeface="Quattrocento Sans"/>
                <a:sym typeface="Quattrocento Sans"/>
              </a:rPr>
              <a:t>Unlock insights</a:t>
            </a:r>
            <a:br>
              <a:rPr lang="en-IN" sz="3136">
                <a:solidFill>
                  <a:srgbClr val="FFFFFF"/>
                </a:solidFill>
                <a:latin typeface="Quattrocento Sans"/>
                <a:ea typeface="Quattrocento Sans"/>
                <a:cs typeface="Quattrocento Sans"/>
                <a:sym typeface="Quattrocento Sans"/>
              </a:rPr>
            </a:br>
            <a:r>
              <a:rPr lang="en-IN" sz="3136">
                <a:solidFill>
                  <a:srgbClr val="FFFFFF"/>
                </a:solidFill>
                <a:latin typeface="Quattrocento Sans"/>
                <a:ea typeface="Quattrocento Sans"/>
                <a:cs typeface="Quattrocento Sans"/>
                <a:sym typeface="Quattrocento Sans"/>
              </a:rPr>
              <a:t>on any data</a:t>
            </a:r>
            <a:endParaRPr/>
          </a:p>
        </p:txBody>
      </p:sp>
      <p:sp>
        <p:nvSpPr>
          <p:cNvPr id="183" name="Google Shape;183;p22"/>
          <p:cNvSpPr/>
          <p:nvPr/>
        </p:nvSpPr>
        <p:spPr>
          <a:xfrm>
            <a:off x="4315663" y="1608646"/>
            <a:ext cx="3469895" cy="3541718"/>
          </a:xfrm>
          <a:prstGeom prst="rect">
            <a:avLst/>
          </a:prstGeom>
          <a:solidFill>
            <a:srgbClr val="FFC000">
              <a:alpha val="64705"/>
            </a:srgbClr>
          </a:solidFill>
          <a:ln>
            <a:noFill/>
          </a:ln>
        </p:spPr>
        <p:txBody>
          <a:bodyPr anchorCtr="0" anchor="t" bIns="140600" lIns="175750" spcFirstLastPara="1" rIns="175750" wrap="square" tIns="140600">
            <a:noAutofit/>
          </a:bodyPr>
          <a:lstStyle/>
          <a:p>
            <a:pPr indent="0" lvl="0" marL="0" marR="0" rtl="0" algn="l">
              <a:lnSpc>
                <a:spcPct val="90000"/>
              </a:lnSpc>
              <a:spcBef>
                <a:spcPts val="0"/>
              </a:spcBef>
              <a:spcAft>
                <a:spcPts val="0"/>
              </a:spcAft>
              <a:buNone/>
            </a:pPr>
            <a:r>
              <a:rPr b="1" lang="en-IN" sz="3136">
                <a:solidFill>
                  <a:schemeClr val="dk1"/>
                </a:solidFill>
                <a:latin typeface="Quattrocento Sans"/>
                <a:ea typeface="Quattrocento Sans"/>
                <a:cs typeface="Quattrocento Sans"/>
                <a:sym typeface="Quattrocento Sans"/>
              </a:rPr>
              <a:t>Power BI</a:t>
            </a:r>
            <a:br>
              <a:rPr b="1" lang="en-IN" sz="3136">
                <a:solidFill>
                  <a:schemeClr val="dk1"/>
                </a:solidFill>
                <a:latin typeface="Quattrocento Sans"/>
                <a:ea typeface="Quattrocento Sans"/>
                <a:cs typeface="Quattrocento Sans"/>
                <a:sym typeface="Quattrocento Sans"/>
              </a:rPr>
            </a:br>
            <a:r>
              <a:rPr b="1" lang="en-IN" sz="3136">
                <a:solidFill>
                  <a:schemeClr val="dk1"/>
                </a:solidFill>
                <a:latin typeface="Quattrocento Sans"/>
                <a:ea typeface="Quattrocento Sans"/>
                <a:cs typeface="Quattrocento Sans"/>
                <a:sym typeface="Quattrocento Sans"/>
              </a:rPr>
              <a:t>overview</a:t>
            </a:r>
            <a:endParaRPr/>
          </a:p>
          <a:p>
            <a:pPr indent="0" lvl="0" marL="0" marR="0" rtl="0" algn="l">
              <a:lnSpc>
                <a:spcPct val="90000"/>
              </a:lnSpc>
              <a:spcBef>
                <a:spcPts val="0"/>
              </a:spcBef>
              <a:spcAft>
                <a:spcPts val="0"/>
              </a:spcAft>
              <a:buNone/>
            </a:pPr>
            <a:r>
              <a:t/>
            </a:r>
            <a:endParaRPr b="1" sz="3136">
              <a:solidFill>
                <a:srgbClr val="FFFFFF"/>
              </a:solidFill>
              <a:latin typeface="Quattrocento Sans"/>
              <a:ea typeface="Quattrocento Sans"/>
              <a:cs typeface="Quattrocento Sans"/>
              <a:sym typeface="Quattrocento Sans"/>
            </a:endParaRPr>
          </a:p>
        </p:txBody>
      </p:sp>
      <p:sp>
        <p:nvSpPr>
          <p:cNvPr id="184" name="Google Shape;184;p22"/>
          <p:cNvSpPr/>
          <p:nvPr/>
        </p:nvSpPr>
        <p:spPr>
          <a:xfrm>
            <a:off x="8253832" y="1608646"/>
            <a:ext cx="3469895" cy="3541718"/>
          </a:xfrm>
          <a:prstGeom prst="rect">
            <a:avLst/>
          </a:prstGeom>
          <a:solidFill>
            <a:srgbClr val="3C3C3C"/>
          </a:solidFill>
          <a:ln>
            <a:noFill/>
          </a:ln>
        </p:spPr>
        <p:txBody>
          <a:bodyPr anchorCtr="0" anchor="t" bIns="187125" lIns="146225" spcFirstLastPara="1" rIns="45700" wrap="square" tIns="182800">
            <a:noAutofit/>
          </a:bodyPr>
          <a:lstStyle/>
          <a:p>
            <a:pPr indent="0" lvl="0" marL="0" marR="0" rtl="0" algn="l">
              <a:lnSpc>
                <a:spcPct val="95000"/>
              </a:lnSpc>
              <a:spcBef>
                <a:spcPts val="0"/>
              </a:spcBef>
              <a:spcAft>
                <a:spcPts val="0"/>
              </a:spcAft>
              <a:buNone/>
            </a:pPr>
            <a:r>
              <a:rPr lang="en-IN" sz="3136">
                <a:solidFill>
                  <a:srgbClr val="FFFFFF"/>
                </a:solidFill>
                <a:latin typeface="Quattrocento Sans"/>
                <a:ea typeface="Quattrocento Sans"/>
                <a:cs typeface="Quattrocento Sans"/>
                <a:sym typeface="Quattrocento Sans"/>
              </a:rPr>
              <a:t>Turning data</a:t>
            </a:r>
            <a:br>
              <a:rPr lang="en-IN" sz="3136">
                <a:solidFill>
                  <a:srgbClr val="FFFFFF"/>
                </a:solidFill>
                <a:latin typeface="Quattrocento Sans"/>
                <a:ea typeface="Quattrocento Sans"/>
                <a:cs typeface="Quattrocento Sans"/>
                <a:sym typeface="Quattrocento Sans"/>
              </a:rPr>
            </a:br>
            <a:r>
              <a:rPr lang="en-IN" sz="3136">
                <a:solidFill>
                  <a:srgbClr val="FFFFFF"/>
                </a:solidFill>
                <a:latin typeface="Quattrocento Sans"/>
                <a:ea typeface="Quattrocento Sans"/>
                <a:cs typeface="Quattrocento Sans"/>
                <a:sym typeface="Quattrocento Sans"/>
              </a:rPr>
              <a:t>into a business advantage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500"/>
                                        <p:tgtEl>
                                          <p:spTgt spid="1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500"/>
                                        <p:tgtEl>
                                          <p:spTgt spid="1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500"/>
                                        <p:tgtEl>
                                          <p:spTgt spid="1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pic>
        <p:nvPicPr>
          <p:cNvPr id="1055" name="Google Shape;1055;p94"/>
          <p:cNvPicPr preferRelativeResize="0"/>
          <p:nvPr/>
        </p:nvPicPr>
        <p:blipFill rotWithShape="1">
          <a:blip r:embed="rId3">
            <a:alphaModFix/>
          </a:blip>
          <a:srcRect b="0" l="0" r="0" t="4352"/>
          <a:stretch/>
        </p:blipFill>
        <p:spPr>
          <a:xfrm>
            <a:off x="0" y="0"/>
            <a:ext cx="12192000" cy="643166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pic>
        <p:nvPicPr>
          <p:cNvPr id="1061" name="Google Shape;1061;p95"/>
          <p:cNvPicPr preferRelativeResize="0"/>
          <p:nvPr/>
        </p:nvPicPr>
        <p:blipFill rotWithShape="1">
          <a:blip r:embed="rId3">
            <a:alphaModFix/>
          </a:blip>
          <a:srcRect b="0" l="-86" r="1" t="7719"/>
          <a:stretch/>
        </p:blipFill>
        <p:spPr>
          <a:xfrm>
            <a:off x="1" y="0"/>
            <a:ext cx="12192000" cy="68579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pic>
        <p:nvPicPr>
          <p:cNvPr id="1067" name="Google Shape;1067;p96"/>
          <p:cNvPicPr preferRelativeResize="0"/>
          <p:nvPr/>
        </p:nvPicPr>
        <p:blipFill rotWithShape="1">
          <a:blip r:embed="rId3">
            <a:alphaModFix/>
          </a:blip>
          <a:srcRect b="0" l="0" r="0" t="0"/>
          <a:stretch/>
        </p:blipFill>
        <p:spPr>
          <a:xfrm>
            <a:off x="0" y="0"/>
            <a:ext cx="12197953" cy="6858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pic>
        <p:nvPicPr>
          <p:cNvPr id="1073" name="Google Shape;1073;p97"/>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pic>
        <p:nvPicPr>
          <p:cNvPr id="1079" name="Google Shape;1079;p98"/>
          <p:cNvPicPr preferRelativeResize="0"/>
          <p:nvPr/>
        </p:nvPicPr>
        <p:blipFill rotWithShape="1">
          <a:blip r:embed="rId3">
            <a:alphaModFix/>
          </a:blip>
          <a:srcRect b="0" l="0" r="0" t="0"/>
          <a:stretch/>
        </p:blipFill>
        <p:spPr>
          <a:xfrm>
            <a:off x="0" y="0"/>
            <a:ext cx="12197953" cy="6858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pic>
        <p:nvPicPr>
          <p:cNvPr id="1085" name="Google Shape;1085;p99"/>
          <p:cNvPicPr preferRelativeResize="0"/>
          <p:nvPr/>
        </p:nvPicPr>
        <p:blipFill rotWithShape="1">
          <a:blip r:embed="rId3">
            <a:alphaModFix/>
          </a:blip>
          <a:srcRect b="0" l="0" r="0" t="0"/>
          <a:stretch/>
        </p:blipFill>
        <p:spPr>
          <a:xfrm>
            <a:off x="0" y="0"/>
            <a:ext cx="12197953" cy="6858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pic>
        <p:nvPicPr>
          <p:cNvPr id="1091" name="Google Shape;1091;p100"/>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pic>
        <p:nvPicPr>
          <p:cNvPr id="1097" name="Google Shape;1097;p101"/>
          <p:cNvPicPr preferRelativeResize="0"/>
          <p:nvPr/>
        </p:nvPicPr>
        <p:blipFill rotWithShape="1">
          <a:blip r:embed="rId3">
            <a:alphaModFix/>
          </a:blip>
          <a:srcRect b="0" l="0" r="0" t="0"/>
          <a:stretch/>
        </p:blipFill>
        <p:spPr>
          <a:xfrm>
            <a:off x="0" y="0"/>
            <a:ext cx="12197953" cy="6858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pic>
        <p:nvPicPr>
          <p:cNvPr id="1103" name="Google Shape;1103;p102"/>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pic>
        <p:nvPicPr>
          <p:cNvPr id="1109" name="Google Shape;1109;p103"/>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8" name="Shape 188"/>
        <p:cNvGrpSpPr/>
        <p:nvPr/>
      </p:nvGrpSpPr>
      <p:grpSpPr>
        <a:xfrm>
          <a:off x="0" y="0"/>
          <a:ext cx="0" cy="0"/>
          <a:chOff x="0" y="0"/>
          <a:chExt cx="0" cy="0"/>
        </a:xfrm>
      </p:grpSpPr>
      <p:sp>
        <p:nvSpPr>
          <p:cNvPr id="189" name="Google Shape;189;p23"/>
          <p:cNvSpPr txBox="1"/>
          <p:nvPr>
            <p:ph type="title"/>
          </p:nvPr>
        </p:nvSpPr>
        <p:spPr>
          <a:xfrm>
            <a:off x="457200" y="594359"/>
            <a:ext cx="3200400" cy="209257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lt1"/>
              </a:buClr>
              <a:buSzPts val="4800"/>
              <a:buFont typeface="Calibri"/>
              <a:buNone/>
            </a:pPr>
            <a:r>
              <a:rPr lang="en-IN" sz="4800">
                <a:solidFill>
                  <a:schemeClr val="lt1"/>
                </a:solidFill>
              </a:rPr>
              <a:t>What is Power BI ?</a:t>
            </a:r>
            <a:endParaRPr sz="4800">
              <a:solidFill>
                <a:schemeClr val="lt1"/>
              </a:solidFill>
            </a:endParaRPr>
          </a:p>
        </p:txBody>
      </p:sp>
      <p:pic>
        <p:nvPicPr>
          <p:cNvPr descr="Image result for power bi mobile" id="190" name="Google Shape;190;p23"/>
          <p:cNvPicPr preferRelativeResize="0"/>
          <p:nvPr>
            <p:ph idx="1" type="body"/>
          </p:nvPr>
        </p:nvPicPr>
        <p:blipFill rotWithShape="1">
          <a:blip r:embed="rId3">
            <a:alphaModFix/>
          </a:blip>
          <a:srcRect b="0" l="0" r="0" t="0"/>
          <a:stretch/>
        </p:blipFill>
        <p:spPr>
          <a:xfrm>
            <a:off x="3657600" y="822960"/>
            <a:ext cx="8710639" cy="4434840"/>
          </a:xfrm>
          <a:prstGeom prst="rect">
            <a:avLst/>
          </a:prstGeom>
          <a:noFill/>
          <a:ln>
            <a:noFill/>
          </a:ln>
        </p:spPr>
      </p:pic>
      <p:sp>
        <p:nvSpPr>
          <p:cNvPr id="191" name="Google Shape;191;p23"/>
          <p:cNvSpPr txBox="1"/>
          <p:nvPr>
            <p:ph idx="2" type="body"/>
          </p:nvPr>
        </p:nvSpPr>
        <p:spPr>
          <a:xfrm>
            <a:off x="200464" y="3038621"/>
            <a:ext cx="3713871" cy="3460652"/>
          </a:xfrm>
          <a:prstGeom prst="rect">
            <a:avLst/>
          </a:prstGeom>
          <a:solidFill>
            <a:schemeClr val="dk2">
              <a:alpha val="87843"/>
            </a:schemeClr>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000"/>
              <a:buNone/>
            </a:pPr>
            <a:r>
              <a:rPr lang="en-IN" sz="2000">
                <a:latin typeface="Quattrocento Sans"/>
                <a:ea typeface="Quattrocento Sans"/>
                <a:cs typeface="Quattrocento Sans"/>
                <a:sym typeface="Quattrocento Sans"/>
              </a:rPr>
              <a:t>Power BI is a suite of business analytics tools that deliver insights throughout your organization. Connect to hundreds of data sources, simplify data prep, and drive ad hoc analysis. Produce beautiful reports, then publish them for your organization to consume on the web and across mobile devices.</a:t>
            </a:r>
            <a:endParaRPr/>
          </a:p>
        </p:txBody>
      </p:sp>
      <p:pic>
        <p:nvPicPr>
          <p:cNvPr id="192" name="Google Shape;192;p23"/>
          <p:cNvPicPr preferRelativeResize="0"/>
          <p:nvPr/>
        </p:nvPicPr>
        <p:blipFill rotWithShape="1">
          <a:blip r:embed="rId4">
            <a:alphaModFix/>
          </a:blip>
          <a:srcRect b="0" l="0" r="0" t="0"/>
          <a:stretch/>
        </p:blipFill>
        <p:spPr>
          <a:xfrm>
            <a:off x="10680061" y="6419050"/>
            <a:ext cx="1511939" cy="43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500"/>
                                        <p:tgtEl>
                                          <p:spTgt spid="190"/>
                                        </p:tgtEl>
                                        <p:attrNameLst>
                                          <p:attrName>ppt_w</p:attrName>
                                        </p:attrNameLst>
                                      </p:cBhvr>
                                      <p:tavLst>
                                        <p:tav fmla="" tm="0">
                                          <p:val>
                                            <p:strVal val="0"/>
                                          </p:val>
                                        </p:tav>
                                        <p:tav fmla="" tm="100000">
                                          <p:val>
                                            <p:strVal val="#ppt_w"/>
                                          </p:val>
                                        </p:tav>
                                      </p:tavLst>
                                    </p:anim>
                                    <p:anim calcmode="lin" valueType="num">
                                      <p:cBhvr additive="base">
                                        <p:cTn dur="500"/>
                                        <p:tgtEl>
                                          <p:spTgt spid="19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pic>
        <p:nvPicPr>
          <p:cNvPr id="1115" name="Google Shape;1115;p104"/>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pic>
        <p:nvPicPr>
          <p:cNvPr id="1121" name="Google Shape;1121;p105"/>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25" name="Shape 1125"/>
        <p:cNvGrpSpPr/>
        <p:nvPr/>
      </p:nvGrpSpPr>
      <p:grpSpPr>
        <a:xfrm>
          <a:off x="0" y="0"/>
          <a:ext cx="0" cy="0"/>
          <a:chOff x="0" y="0"/>
          <a:chExt cx="0" cy="0"/>
        </a:xfrm>
      </p:grpSpPr>
      <p:sp>
        <p:nvSpPr>
          <p:cNvPr id="1126" name="Google Shape;1126;p106"/>
          <p:cNvSpPr txBox="1"/>
          <p:nvPr>
            <p:ph type="title"/>
          </p:nvPr>
        </p:nvSpPr>
        <p:spPr>
          <a:xfrm>
            <a:off x="1097280" y="286603"/>
            <a:ext cx="10058400" cy="105451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4800"/>
              <a:buFont typeface="Calibri"/>
              <a:buNone/>
            </a:pPr>
            <a:r>
              <a:rPr lang="en-IN">
                <a:solidFill>
                  <a:schemeClr val="dk2"/>
                </a:solidFill>
              </a:rPr>
              <a:t>Excel using Power BI</a:t>
            </a:r>
            <a:endParaRPr>
              <a:solidFill>
                <a:schemeClr val="dk2"/>
              </a:solidFill>
            </a:endParaRPr>
          </a:p>
        </p:txBody>
      </p:sp>
      <p:sp>
        <p:nvSpPr>
          <p:cNvPr id="1127" name="Google Shape;1127;p106"/>
          <p:cNvSpPr txBox="1"/>
          <p:nvPr>
            <p:ph idx="1" type="body"/>
          </p:nvPr>
        </p:nvSpPr>
        <p:spPr>
          <a:xfrm>
            <a:off x="1097280" y="1845734"/>
            <a:ext cx="10881360" cy="4023360"/>
          </a:xfrm>
          <a:prstGeom prst="rect">
            <a:avLst/>
          </a:prstGeom>
          <a:noFill/>
          <a:ln>
            <a:noFill/>
          </a:ln>
        </p:spPr>
        <p:txBody>
          <a:bodyPr anchorCtr="0" anchor="t" bIns="45700" lIns="0" spcFirstLastPara="1" rIns="0" wrap="square" tIns="45700">
            <a:noAutofit/>
          </a:bodyPr>
          <a:lstStyle/>
          <a:p>
            <a:pPr indent="-114300" lvl="1" marL="91440" rtl="0" algn="ctr">
              <a:lnSpc>
                <a:spcPct val="90000"/>
              </a:lnSpc>
              <a:spcBef>
                <a:spcPts val="0"/>
              </a:spcBef>
              <a:spcAft>
                <a:spcPts val="0"/>
              </a:spcAft>
              <a:buSzPts val="1800"/>
              <a:buFont typeface="Calibri"/>
              <a:buChar char=" "/>
            </a:pPr>
            <a:r>
              <a:rPr b="1" lang="en-IN">
                <a:latin typeface="Quattrocento Sans"/>
                <a:ea typeface="Quattrocento Sans"/>
                <a:cs typeface="Quattrocento Sans"/>
                <a:sym typeface="Quattrocento Sans"/>
              </a:rPr>
              <a:t>Excel is the most commonly used analytical tool for business users</a:t>
            </a:r>
            <a:r>
              <a:rPr lang="en-IN">
                <a:latin typeface="Quattrocento Sans"/>
                <a:ea typeface="Quattrocento Sans"/>
                <a:cs typeface="Quattrocento Sans"/>
                <a:sym typeface="Quattrocento Sans"/>
              </a:rPr>
              <a:t> – it truly is accessible to anyone. No other vendor has the ability to reach a billion users through tools they already know and use. Today Excel delivers end-to-end self-service BI functionality through capabilities such as Power Query, Power Pivot, Power View and Power Map. With the accessibility of Excel and proliferation of Office 365, we can lower the barrier of entry for businesses who want to take advantage of the benefits of business intelligence by putting the right analytics tools in everyone’s hands with no friction.</a:t>
            </a:r>
            <a:endParaRPr/>
          </a:p>
          <a:p>
            <a:pPr indent="0" lvl="0" marL="91440" rtl="0" algn="l">
              <a:lnSpc>
                <a:spcPct val="90000"/>
              </a:lnSpc>
              <a:spcBef>
                <a:spcPts val="1400"/>
              </a:spcBef>
              <a:spcAft>
                <a:spcPts val="0"/>
              </a:spcAft>
              <a:buSzPts val="2000"/>
              <a:buNone/>
            </a:pPr>
            <a:r>
              <a:t/>
            </a:r>
            <a:endParaRPr/>
          </a:p>
        </p:txBody>
      </p:sp>
      <p:pic>
        <p:nvPicPr>
          <p:cNvPr descr="Image result for analyze in excel power bi" id="1128" name="Google Shape;1128;p106"/>
          <p:cNvPicPr preferRelativeResize="0"/>
          <p:nvPr/>
        </p:nvPicPr>
        <p:blipFill rotWithShape="1">
          <a:blip r:embed="rId3">
            <a:alphaModFix/>
          </a:blip>
          <a:srcRect b="0" l="0" r="0" t="11160"/>
          <a:stretch/>
        </p:blipFill>
        <p:spPr>
          <a:xfrm>
            <a:off x="1728823" y="3489960"/>
            <a:ext cx="8795312" cy="3368040"/>
          </a:xfrm>
          <a:prstGeom prst="rect">
            <a:avLst/>
          </a:prstGeom>
          <a:noFill/>
          <a:ln>
            <a:noFill/>
          </a:ln>
        </p:spPr>
      </p:pic>
      <p:cxnSp>
        <p:nvCxnSpPr>
          <p:cNvPr id="1129" name="Google Shape;1129;p106"/>
          <p:cNvCxnSpPr/>
          <p:nvPr/>
        </p:nvCxnSpPr>
        <p:spPr>
          <a:xfrm>
            <a:off x="7513320" y="4130040"/>
            <a:ext cx="1203960" cy="0"/>
          </a:xfrm>
          <a:prstGeom prst="straightConnector1">
            <a:avLst/>
          </a:prstGeom>
          <a:noFill/>
          <a:ln cap="flat" cmpd="sng" w="25400">
            <a:solidFill>
              <a:schemeClr val="dk1"/>
            </a:solidFill>
            <a:prstDash val="solid"/>
            <a:round/>
            <a:headEnd len="sm" w="sm" type="none"/>
            <a:tailEnd len="med" w="med" type="triangle"/>
          </a:ln>
          <a:effectLst>
            <a:outerShdw blurRad="38100" rotWithShape="0" algn="br" dir="2700000" dist="25400">
              <a:srgbClr val="000000">
                <a:alpha val="6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0" st="0"/>
                                            </p:txEl>
                                          </p:spTgt>
                                        </p:tgtEl>
                                        <p:attrNameLst>
                                          <p:attrName>style.visibility</p:attrName>
                                        </p:attrNameLst>
                                      </p:cBhvr>
                                      <p:to>
                                        <p:strVal val="visible"/>
                                      </p:to>
                                    </p:set>
                                    <p:animEffect filter="fade" transition="in">
                                      <p:cBhvr>
                                        <p:cTn dur="1000"/>
                                        <p:tgtEl>
                                          <p:spTgt spid="1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1" st="1"/>
                                            </p:txEl>
                                          </p:spTgt>
                                        </p:tgtEl>
                                        <p:attrNameLst>
                                          <p:attrName>style.visibility</p:attrName>
                                        </p:attrNameLst>
                                      </p:cBhvr>
                                      <p:to>
                                        <p:strVal val="visible"/>
                                      </p:to>
                                    </p:set>
                                    <p:animEffect filter="fade" transition="in">
                                      <p:cBhvr>
                                        <p:cTn dur="1000"/>
                                        <p:tgtEl>
                                          <p:spTgt spid="1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28"/>
                                        </p:tgtEl>
                                        <p:attrNameLst>
                                          <p:attrName>style.visibility</p:attrName>
                                        </p:attrNameLst>
                                      </p:cBhvr>
                                      <p:to>
                                        <p:strVal val="visible"/>
                                      </p:to>
                                    </p:set>
                                    <p:anim calcmode="lin" valueType="num">
                                      <p:cBhvr additive="base">
                                        <p:cTn dur="500"/>
                                        <p:tgtEl>
                                          <p:spTgt spid="11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0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t/>
            </a:r>
            <a:endParaRPr/>
          </a:p>
        </p:txBody>
      </p:sp>
      <p:sp>
        <p:nvSpPr>
          <p:cNvPr id="1135" name="Google Shape;1135;p10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p>
            <a:pPr indent="0" lvl="0" marL="91440" rtl="0" algn="l">
              <a:lnSpc>
                <a:spcPct val="90000"/>
              </a:lnSpc>
              <a:spcBef>
                <a:spcPts val="0"/>
              </a:spcBef>
              <a:spcAft>
                <a:spcPts val="0"/>
              </a:spcAft>
              <a:buSzPts val="2000"/>
              <a:buNone/>
            </a:pPr>
            <a:r>
              <a:t/>
            </a:r>
            <a:endParaRPr/>
          </a:p>
        </p:txBody>
      </p:sp>
      <p:pic>
        <p:nvPicPr>
          <p:cNvPr id="1136" name="Google Shape;1136;p107"/>
          <p:cNvPicPr preferRelativeResize="0"/>
          <p:nvPr/>
        </p:nvPicPr>
        <p:blipFill rotWithShape="1">
          <a:blip r:embed="rId3">
            <a:alphaModFix/>
          </a:blip>
          <a:srcRect b="0" l="0" r="1004" t="0"/>
          <a:stretch/>
        </p:blipFill>
        <p:spPr>
          <a:xfrm>
            <a:off x="121391" y="0"/>
            <a:ext cx="12070609" cy="632819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0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p>
            <a:pPr indent="0" lvl="0" marL="91440" rtl="0" algn="l">
              <a:lnSpc>
                <a:spcPct val="90000"/>
              </a:lnSpc>
              <a:spcBef>
                <a:spcPts val="0"/>
              </a:spcBef>
              <a:spcAft>
                <a:spcPts val="0"/>
              </a:spcAft>
              <a:buSzPts val="9200"/>
              <a:buNone/>
            </a:pPr>
            <a:r>
              <a:t/>
            </a:r>
            <a:endParaRPr sz="9200"/>
          </a:p>
          <a:p>
            <a:pPr indent="-584200" lvl="0" marL="91440" rtl="0" algn="l">
              <a:lnSpc>
                <a:spcPct val="90000"/>
              </a:lnSpc>
              <a:spcBef>
                <a:spcPts val="1400"/>
              </a:spcBef>
              <a:spcAft>
                <a:spcPts val="0"/>
              </a:spcAft>
              <a:buSzPts val="9200"/>
              <a:buChar char=" "/>
            </a:pPr>
            <a:r>
              <a:rPr lang="en-IN" sz="9200"/>
              <a:t>    THANK YOU</a:t>
            </a:r>
            <a:endParaRPr sz="9200"/>
          </a:p>
        </p:txBody>
      </p:sp>
    </p:spTree>
  </p:cSld>
  <p:clrMapOvr>
    <a:masterClrMapping/>
  </p:clrMapOvr>
</p:sld>
</file>

<file path=ppt/theme/theme1.xml><?xml version="1.0" encoding="utf-8"?>
<a:theme xmlns:a="http://schemas.openxmlformats.org/drawingml/2006/main" xmlns:r="http://schemas.openxmlformats.org/officeDocument/2006/relationships" name="Retrospect">
  <a:themeElements>
    <a:clrScheme name="Custom 2">
      <a:dk1>
        <a:srgbClr val="000000"/>
      </a:dk1>
      <a:lt1>
        <a:srgbClr val="FFFFFF"/>
      </a:lt1>
      <a:dk2>
        <a:srgbClr val="505050"/>
      </a:dk2>
      <a:lt2>
        <a:srgbClr val="D2D2D2"/>
      </a:lt2>
      <a:accent1>
        <a:srgbClr val="DC3C00"/>
      </a:accent1>
      <a:accent2>
        <a:srgbClr val="FFC000"/>
      </a:accent2>
      <a:accent3>
        <a:srgbClr val="0072C6"/>
      </a:accent3>
      <a:accent4>
        <a:srgbClr val="008272"/>
      </a:accent4>
      <a:accent5>
        <a:srgbClr val="68217A"/>
      </a:accent5>
      <a:accent6>
        <a:srgbClr val="00BCF2"/>
      </a:accent6>
      <a:hlink>
        <a:srgbClr val="D2D2D2"/>
      </a:hlink>
      <a:folHlink>
        <a:srgbClr val="505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